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62" r:id="rId2"/>
  </p:sldMasterIdLst>
  <p:notesMasterIdLst>
    <p:notesMasterId r:id="rId38"/>
  </p:notesMasterIdLst>
  <p:handoutMasterIdLst>
    <p:handoutMasterId r:id="rId39"/>
  </p:handoutMasterIdLst>
  <p:sldIdLst>
    <p:sldId id="541" r:id="rId3"/>
    <p:sldId id="542" r:id="rId4"/>
    <p:sldId id="543" r:id="rId5"/>
    <p:sldId id="544" r:id="rId6"/>
    <p:sldId id="545" r:id="rId7"/>
    <p:sldId id="546" r:id="rId8"/>
    <p:sldId id="547" r:id="rId9"/>
    <p:sldId id="548" r:id="rId10"/>
    <p:sldId id="551" r:id="rId11"/>
    <p:sldId id="552" r:id="rId12"/>
    <p:sldId id="553" r:id="rId13"/>
    <p:sldId id="554" r:id="rId14"/>
    <p:sldId id="555" r:id="rId15"/>
    <p:sldId id="556" r:id="rId16"/>
    <p:sldId id="576" r:id="rId17"/>
    <p:sldId id="577" r:id="rId18"/>
    <p:sldId id="578" r:id="rId19"/>
    <p:sldId id="557" r:id="rId20"/>
    <p:sldId id="579" r:id="rId21"/>
    <p:sldId id="559" r:id="rId22"/>
    <p:sldId id="558" r:id="rId23"/>
    <p:sldId id="583" r:id="rId24"/>
    <p:sldId id="582" r:id="rId25"/>
    <p:sldId id="560" r:id="rId26"/>
    <p:sldId id="561" r:id="rId27"/>
    <p:sldId id="562" r:id="rId28"/>
    <p:sldId id="564" r:id="rId29"/>
    <p:sldId id="584" r:id="rId30"/>
    <p:sldId id="565" r:id="rId31"/>
    <p:sldId id="568" r:id="rId32"/>
    <p:sldId id="585" r:id="rId33"/>
    <p:sldId id="586" r:id="rId34"/>
    <p:sldId id="573" r:id="rId35"/>
    <p:sldId id="574" r:id="rId36"/>
    <p:sldId id="581" r:id="rId37"/>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Geneva"/>
        <a:cs typeface="Geneva"/>
      </a:defRPr>
    </a:lvl1pPr>
    <a:lvl2pPr marL="457200" algn="l" defTabSz="457200" rtl="0" fontAlgn="base">
      <a:spcBef>
        <a:spcPct val="0"/>
      </a:spcBef>
      <a:spcAft>
        <a:spcPct val="0"/>
      </a:spcAft>
      <a:defRPr kern="1200">
        <a:solidFill>
          <a:schemeClr val="tx1"/>
        </a:solidFill>
        <a:latin typeface="Arial" pitchFamily="34" charset="0"/>
        <a:ea typeface="Geneva"/>
        <a:cs typeface="Geneva"/>
      </a:defRPr>
    </a:lvl2pPr>
    <a:lvl3pPr marL="914400" algn="l" defTabSz="457200" rtl="0" fontAlgn="base">
      <a:spcBef>
        <a:spcPct val="0"/>
      </a:spcBef>
      <a:spcAft>
        <a:spcPct val="0"/>
      </a:spcAft>
      <a:defRPr kern="1200">
        <a:solidFill>
          <a:schemeClr val="tx1"/>
        </a:solidFill>
        <a:latin typeface="Arial" pitchFamily="34" charset="0"/>
        <a:ea typeface="Geneva"/>
        <a:cs typeface="Geneva"/>
      </a:defRPr>
    </a:lvl3pPr>
    <a:lvl4pPr marL="1371600" algn="l" defTabSz="457200" rtl="0" fontAlgn="base">
      <a:spcBef>
        <a:spcPct val="0"/>
      </a:spcBef>
      <a:spcAft>
        <a:spcPct val="0"/>
      </a:spcAft>
      <a:defRPr kern="1200">
        <a:solidFill>
          <a:schemeClr val="tx1"/>
        </a:solidFill>
        <a:latin typeface="Arial" pitchFamily="34" charset="0"/>
        <a:ea typeface="Geneva"/>
        <a:cs typeface="Geneva"/>
      </a:defRPr>
    </a:lvl4pPr>
    <a:lvl5pPr marL="1828800" algn="l" defTabSz="457200" rtl="0" fontAlgn="base">
      <a:spcBef>
        <a:spcPct val="0"/>
      </a:spcBef>
      <a:spcAft>
        <a:spcPct val="0"/>
      </a:spcAft>
      <a:defRPr kern="1200">
        <a:solidFill>
          <a:schemeClr val="tx1"/>
        </a:solidFill>
        <a:latin typeface="Arial" pitchFamily="34" charset="0"/>
        <a:ea typeface="Geneva"/>
        <a:cs typeface="Geneva"/>
      </a:defRPr>
    </a:lvl5pPr>
    <a:lvl6pPr marL="2286000" algn="l" defTabSz="914400" rtl="0" eaLnBrk="1" latinLnBrk="0" hangingPunct="1">
      <a:defRPr kern="1200">
        <a:solidFill>
          <a:schemeClr val="tx1"/>
        </a:solidFill>
        <a:latin typeface="Arial" pitchFamily="34" charset="0"/>
        <a:ea typeface="Geneva"/>
        <a:cs typeface="Geneva"/>
      </a:defRPr>
    </a:lvl6pPr>
    <a:lvl7pPr marL="2743200" algn="l" defTabSz="914400" rtl="0" eaLnBrk="1" latinLnBrk="0" hangingPunct="1">
      <a:defRPr kern="1200">
        <a:solidFill>
          <a:schemeClr val="tx1"/>
        </a:solidFill>
        <a:latin typeface="Arial" pitchFamily="34" charset="0"/>
        <a:ea typeface="Geneva"/>
        <a:cs typeface="Geneva"/>
      </a:defRPr>
    </a:lvl7pPr>
    <a:lvl8pPr marL="3200400" algn="l" defTabSz="914400" rtl="0" eaLnBrk="1" latinLnBrk="0" hangingPunct="1">
      <a:defRPr kern="1200">
        <a:solidFill>
          <a:schemeClr val="tx1"/>
        </a:solidFill>
        <a:latin typeface="Arial" pitchFamily="34" charset="0"/>
        <a:ea typeface="Geneva"/>
        <a:cs typeface="Geneva"/>
      </a:defRPr>
    </a:lvl8pPr>
    <a:lvl9pPr marL="3657600" algn="l" defTabSz="914400" rtl="0" eaLnBrk="1" latinLnBrk="0" hangingPunct="1">
      <a:defRPr kern="1200">
        <a:solidFill>
          <a:schemeClr val="tx1"/>
        </a:solidFill>
        <a:latin typeface="Arial" pitchFamily="34" charset="0"/>
        <a:ea typeface="Geneva"/>
        <a:cs typeface="Genev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AD"/>
    <a:srgbClr val="E6691E"/>
    <a:srgbClr val="413200"/>
    <a:srgbClr val="FAE67D"/>
    <a:srgbClr val="282209"/>
    <a:srgbClr val="211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78999" autoAdjust="0"/>
  </p:normalViewPr>
  <p:slideViewPr>
    <p:cSldViewPr snapToGrid="0" snapToObjects="1">
      <p:cViewPr>
        <p:scale>
          <a:sx n="55" d="100"/>
          <a:sy n="55" d="100"/>
        </p:scale>
        <p:origin x="-2700" y="-726"/>
      </p:cViewPr>
      <p:guideLst>
        <p:guide orient="horz" pos="385"/>
        <p:guide pos="2880"/>
      </p:guideLst>
    </p:cSldViewPr>
  </p:slideViewPr>
  <p:notesTextViewPr>
    <p:cViewPr>
      <p:scale>
        <a:sx n="100" d="100"/>
        <a:sy n="100" d="100"/>
      </p:scale>
      <p:origin x="0" y="0"/>
    </p:cViewPr>
  </p:notesTextViewPr>
  <p:sorterViewPr>
    <p:cViewPr>
      <p:scale>
        <a:sx n="75" d="100"/>
        <a:sy n="75" d="100"/>
      </p:scale>
      <p:origin x="0" y="1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ea typeface="Geneva" charset="-128"/>
                <a:cs typeface="Geneva" charset="-128"/>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Arial" charset="0"/>
                <a:ea typeface="Geneva" charset="0"/>
                <a:cs typeface="Geneva" charset="0"/>
              </a:defRPr>
            </a:lvl1pPr>
          </a:lstStyle>
          <a:p>
            <a:pPr>
              <a:defRPr/>
            </a:pPr>
            <a:fld id="{79005901-D16E-4694-A1FA-3C2CDED59BDB}" type="datetime1">
              <a:rPr lang="en-US"/>
              <a:pPr>
                <a:defRPr/>
              </a:pPr>
              <a:t>2/28/2014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atin typeface="Arial" charset="0"/>
                <a:ea typeface="Geneva" charset="-128"/>
                <a:cs typeface="Geneva" charset="-128"/>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Arial" charset="0"/>
                <a:ea typeface="Geneva" charset="0"/>
                <a:cs typeface="Geneva" charset="0"/>
              </a:defRPr>
            </a:lvl1pPr>
          </a:lstStyle>
          <a:p>
            <a:pPr>
              <a:defRPr/>
            </a:pPr>
            <a:fld id="{B0507786-9EFA-4AEF-8D44-B500AE90FE53}" type="slidenum">
              <a:rPr lang="en-US"/>
              <a:pPr>
                <a:defRPr/>
              </a:pPr>
              <a:t>‹#›</a:t>
            </a:fld>
            <a:endParaRPr lang="en-US" dirty="0"/>
          </a:p>
        </p:txBody>
      </p:sp>
    </p:spTree>
    <p:extLst>
      <p:ext uri="{BB962C8B-B14F-4D97-AF65-F5344CB8AC3E}">
        <p14:creationId xmlns:p14="http://schemas.microsoft.com/office/powerpoint/2010/main" val="26743578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ea typeface="Geneva" charset="-128"/>
                <a:cs typeface="Geneva" charset="-128"/>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Arial" charset="0"/>
                <a:ea typeface="Geneva" charset="0"/>
                <a:cs typeface="Geneva" charset="0"/>
              </a:defRPr>
            </a:lvl1pPr>
          </a:lstStyle>
          <a:p>
            <a:pPr>
              <a:defRPr/>
            </a:pPr>
            <a:fld id="{7D5FA7D5-81BE-4A82-A73C-0A4935440110}" type="datetime1">
              <a:rPr lang="en-US"/>
              <a:pPr>
                <a:defRPr/>
              </a:pPr>
              <a:t>2/28/2014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charset="0"/>
                <a:ea typeface="Geneva" charset="-128"/>
                <a:cs typeface="Geneva" charset="-128"/>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Arial" charset="0"/>
                <a:ea typeface="Geneva" charset="0"/>
                <a:cs typeface="Geneva" charset="0"/>
              </a:defRPr>
            </a:lvl1pPr>
          </a:lstStyle>
          <a:p>
            <a:pPr>
              <a:defRPr/>
            </a:pPr>
            <a:fld id="{72AC2DCD-928A-4010-8AC0-358BFE362CD6}" type="slidenum">
              <a:rPr lang="en-US"/>
              <a:pPr>
                <a:defRPr/>
              </a:pPr>
              <a:t>‹#›</a:t>
            </a:fld>
            <a:endParaRPr lang="en-US" dirty="0"/>
          </a:p>
        </p:txBody>
      </p:sp>
    </p:spTree>
    <p:extLst>
      <p:ext uri="{BB962C8B-B14F-4D97-AF65-F5344CB8AC3E}">
        <p14:creationId xmlns:p14="http://schemas.microsoft.com/office/powerpoint/2010/main" val="220543574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Geneva"/>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Geneva"/>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Geneva"/>
              <a:cs typeface="Geneva"/>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itchFamily="34" charset="0"/>
                <a:ea typeface="Geneva"/>
                <a:cs typeface="Geneva"/>
              </a:defRPr>
            </a:lvl1pPr>
            <a:lvl2pPr marL="785372" indent="-302066">
              <a:defRPr sz="1300">
                <a:solidFill>
                  <a:schemeClr val="tx1"/>
                </a:solidFill>
                <a:latin typeface="Calibri" pitchFamily="34" charset="0"/>
                <a:ea typeface="Geneva"/>
                <a:cs typeface="Geneva"/>
              </a:defRPr>
            </a:lvl2pPr>
            <a:lvl3pPr marL="1208265" indent="-241653">
              <a:defRPr sz="1300">
                <a:solidFill>
                  <a:schemeClr val="tx1"/>
                </a:solidFill>
                <a:latin typeface="Calibri" pitchFamily="34" charset="0"/>
                <a:ea typeface="MS PGothic" pitchFamily="34" charset="-128"/>
                <a:cs typeface="Geneva"/>
              </a:defRPr>
            </a:lvl3pPr>
            <a:lvl4pPr marL="1691571" indent="-241653">
              <a:defRPr sz="1300">
                <a:solidFill>
                  <a:schemeClr val="tx1"/>
                </a:solidFill>
                <a:latin typeface="Calibri" pitchFamily="34" charset="0"/>
                <a:ea typeface="MS PGothic" pitchFamily="34" charset="-128"/>
                <a:cs typeface="Geneva"/>
              </a:defRPr>
            </a:lvl4pPr>
            <a:lvl5pPr marL="2174878" indent="-241653">
              <a:defRPr sz="1300">
                <a:solidFill>
                  <a:schemeClr val="tx1"/>
                </a:solidFill>
                <a:latin typeface="Calibri" pitchFamily="34" charset="0"/>
                <a:ea typeface="MS PGothic" pitchFamily="34" charset="-128"/>
                <a:cs typeface="Geneva"/>
              </a:defRPr>
            </a:lvl5pPr>
            <a:lvl6pPr marL="2658184" indent="-241653" eaLnBrk="0" fontAlgn="base" hangingPunct="0">
              <a:spcBef>
                <a:spcPct val="30000"/>
              </a:spcBef>
              <a:spcAft>
                <a:spcPct val="0"/>
              </a:spcAft>
              <a:defRPr sz="1300">
                <a:solidFill>
                  <a:schemeClr val="tx1"/>
                </a:solidFill>
                <a:latin typeface="Calibri" pitchFamily="34" charset="0"/>
                <a:ea typeface="MS PGothic" pitchFamily="34" charset="-128"/>
                <a:cs typeface="Geneva"/>
              </a:defRPr>
            </a:lvl6pPr>
            <a:lvl7pPr marL="3141490" indent="-241653" eaLnBrk="0" fontAlgn="base" hangingPunct="0">
              <a:spcBef>
                <a:spcPct val="30000"/>
              </a:spcBef>
              <a:spcAft>
                <a:spcPct val="0"/>
              </a:spcAft>
              <a:defRPr sz="1300">
                <a:solidFill>
                  <a:schemeClr val="tx1"/>
                </a:solidFill>
                <a:latin typeface="Calibri" pitchFamily="34" charset="0"/>
                <a:ea typeface="MS PGothic" pitchFamily="34" charset="-128"/>
                <a:cs typeface="Geneva"/>
              </a:defRPr>
            </a:lvl7pPr>
            <a:lvl8pPr marL="3624796" indent="-241653" eaLnBrk="0" fontAlgn="base" hangingPunct="0">
              <a:spcBef>
                <a:spcPct val="30000"/>
              </a:spcBef>
              <a:spcAft>
                <a:spcPct val="0"/>
              </a:spcAft>
              <a:defRPr sz="1300">
                <a:solidFill>
                  <a:schemeClr val="tx1"/>
                </a:solidFill>
                <a:latin typeface="Calibri" pitchFamily="34" charset="0"/>
                <a:ea typeface="MS PGothic" pitchFamily="34" charset="-128"/>
                <a:cs typeface="Geneva"/>
              </a:defRPr>
            </a:lvl8pPr>
            <a:lvl9pPr marL="4108102" indent="-241653" eaLnBrk="0" fontAlgn="base" hangingPunct="0">
              <a:spcBef>
                <a:spcPct val="30000"/>
              </a:spcBef>
              <a:spcAft>
                <a:spcPct val="0"/>
              </a:spcAft>
              <a:defRPr sz="1300">
                <a:solidFill>
                  <a:schemeClr val="tx1"/>
                </a:solidFill>
                <a:latin typeface="Calibri" pitchFamily="34" charset="0"/>
                <a:ea typeface="MS PGothic" pitchFamily="34" charset="-128"/>
                <a:cs typeface="Geneva"/>
              </a:defRPr>
            </a:lvl9pPr>
          </a:lstStyle>
          <a:p>
            <a:fld id="{AAD8BD1B-E1C2-400A-8EF4-9A45369A213C}" type="slidenum">
              <a:rPr lang="en-US" altLang="en-US" smtClean="0">
                <a:latin typeface="Arial" pitchFamily="34" charset="0"/>
              </a:rPr>
              <a:pPr/>
              <a:t>2</a:t>
            </a:fld>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Course Selection List can anyone tell me which classes freshmen take in this AOHS.</a:t>
            </a:r>
          </a:p>
          <a:p>
            <a:r>
              <a:rPr lang="en-US" dirty="0" smtClean="0"/>
              <a:t>Loading classes at 32 can you tell me how many sections need to be offered for each course.  Are there any</a:t>
            </a:r>
            <a:r>
              <a:rPr lang="en-US" baseline="0" dirty="0" smtClean="0"/>
              <a:t> courses that are significantly larger or smaller than 32?</a:t>
            </a:r>
          </a:p>
          <a:p>
            <a:endParaRPr lang="en-US" dirty="0"/>
          </a:p>
        </p:txBody>
      </p:sp>
      <p:sp>
        <p:nvSpPr>
          <p:cNvPr id="4" name="Slide Number Placeholder 3"/>
          <p:cNvSpPr>
            <a:spLocks noGrp="1"/>
          </p:cNvSpPr>
          <p:nvPr>
            <p:ph type="sldNum" sz="quarter" idx="10"/>
          </p:nvPr>
        </p:nvSpPr>
        <p:spPr/>
        <p:txBody>
          <a:bodyPr/>
          <a:lstStyle/>
          <a:p>
            <a:pPr>
              <a:defRPr/>
            </a:pPr>
            <a:fld id="{72AC2DCD-928A-4010-8AC0-358BFE362CD6}" type="slidenum">
              <a:rPr lang="en-US" smtClean="0"/>
              <a:pPr>
                <a:defRPr/>
              </a:pPr>
              <a:t>32</a:t>
            </a:fld>
            <a:endParaRPr lang="en-US" dirty="0"/>
          </a:p>
        </p:txBody>
      </p:sp>
    </p:spTree>
    <p:extLst>
      <p:ext uri="{BB962C8B-B14F-4D97-AF65-F5344CB8AC3E}">
        <p14:creationId xmlns:p14="http://schemas.microsoft.com/office/powerpoint/2010/main" val="428410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Geneva"/>
              <a:cs typeface="Geneva"/>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itchFamily="34" charset="0"/>
                <a:ea typeface="Geneva"/>
                <a:cs typeface="Geneva"/>
              </a:defRPr>
            </a:lvl1pPr>
            <a:lvl2pPr marL="785372" indent="-302066">
              <a:defRPr sz="1300">
                <a:solidFill>
                  <a:schemeClr val="tx1"/>
                </a:solidFill>
                <a:latin typeface="Calibri" pitchFamily="34" charset="0"/>
                <a:ea typeface="Geneva"/>
                <a:cs typeface="Geneva"/>
              </a:defRPr>
            </a:lvl2pPr>
            <a:lvl3pPr marL="1208265" indent="-241653">
              <a:defRPr sz="1300">
                <a:solidFill>
                  <a:schemeClr val="tx1"/>
                </a:solidFill>
                <a:latin typeface="Calibri" pitchFamily="34" charset="0"/>
                <a:ea typeface="MS PGothic" pitchFamily="34" charset="-128"/>
                <a:cs typeface="Geneva"/>
              </a:defRPr>
            </a:lvl3pPr>
            <a:lvl4pPr marL="1691571" indent="-241653">
              <a:defRPr sz="1300">
                <a:solidFill>
                  <a:schemeClr val="tx1"/>
                </a:solidFill>
                <a:latin typeface="Calibri" pitchFamily="34" charset="0"/>
                <a:ea typeface="MS PGothic" pitchFamily="34" charset="-128"/>
                <a:cs typeface="Geneva"/>
              </a:defRPr>
            </a:lvl4pPr>
            <a:lvl5pPr marL="2174878" indent="-241653">
              <a:defRPr sz="1300">
                <a:solidFill>
                  <a:schemeClr val="tx1"/>
                </a:solidFill>
                <a:latin typeface="Calibri" pitchFamily="34" charset="0"/>
                <a:ea typeface="MS PGothic" pitchFamily="34" charset="-128"/>
                <a:cs typeface="Geneva"/>
              </a:defRPr>
            </a:lvl5pPr>
            <a:lvl6pPr marL="2658184" indent="-241653" eaLnBrk="0" fontAlgn="base" hangingPunct="0">
              <a:spcBef>
                <a:spcPct val="30000"/>
              </a:spcBef>
              <a:spcAft>
                <a:spcPct val="0"/>
              </a:spcAft>
              <a:defRPr sz="1300">
                <a:solidFill>
                  <a:schemeClr val="tx1"/>
                </a:solidFill>
                <a:latin typeface="Calibri" pitchFamily="34" charset="0"/>
                <a:ea typeface="MS PGothic" pitchFamily="34" charset="-128"/>
                <a:cs typeface="Geneva"/>
              </a:defRPr>
            </a:lvl6pPr>
            <a:lvl7pPr marL="3141490" indent="-241653" eaLnBrk="0" fontAlgn="base" hangingPunct="0">
              <a:spcBef>
                <a:spcPct val="30000"/>
              </a:spcBef>
              <a:spcAft>
                <a:spcPct val="0"/>
              </a:spcAft>
              <a:defRPr sz="1300">
                <a:solidFill>
                  <a:schemeClr val="tx1"/>
                </a:solidFill>
                <a:latin typeface="Calibri" pitchFamily="34" charset="0"/>
                <a:ea typeface="MS PGothic" pitchFamily="34" charset="-128"/>
                <a:cs typeface="Geneva"/>
              </a:defRPr>
            </a:lvl7pPr>
            <a:lvl8pPr marL="3624796" indent="-241653" eaLnBrk="0" fontAlgn="base" hangingPunct="0">
              <a:spcBef>
                <a:spcPct val="30000"/>
              </a:spcBef>
              <a:spcAft>
                <a:spcPct val="0"/>
              </a:spcAft>
              <a:defRPr sz="1300">
                <a:solidFill>
                  <a:schemeClr val="tx1"/>
                </a:solidFill>
                <a:latin typeface="Calibri" pitchFamily="34" charset="0"/>
                <a:ea typeface="MS PGothic" pitchFamily="34" charset="-128"/>
                <a:cs typeface="Geneva"/>
              </a:defRPr>
            </a:lvl8pPr>
            <a:lvl9pPr marL="4108102" indent="-241653" eaLnBrk="0" fontAlgn="base" hangingPunct="0">
              <a:spcBef>
                <a:spcPct val="30000"/>
              </a:spcBef>
              <a:spcAft>
                <a:spcPct val="0"/>
              </a:spcAft>
              <a:defRPr sz="1300">
                <a:solidFill>
                  <a:schemeClr val="tx1"/>
                </a:solidFill>
                <a:latin typeface="Calibri" pitchFamily="34" charset="0"/>
                <a:ea typeface="MS PGothic" pitchFamily="34" charset="-128"/>
                <a:cs typeface="Geneva"/>
              </a:defRPr>
            </a:lvl9pPr>
          </a:lstStyle>
          <a:p>
            <a:fld id="{198394BF-0A93-4B64-B562-59F5B582CFDE}" type="slidenum">
              <a:rPr lang="en-US" altLang="en-US" smtClean="0">
                <a:latin typeface="Arial" pitchFamily="34" charset="0"/>
              </a:rPr>
              <a:pPr/>
              <a:t>3</a:t>
            </a:fld>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we think about how to address this crisis in our education system, we know that more of the same won’t get us there.</a:t>
            </a:r>
          </a:p>
          <a:p>
            <a:pPr>
              <a:spcBef>
                <a:spcPct val="0"/>
              </a:spcBef>
            </a:pPr>
            <a:endParaRPr lang="en-US" dirty="0" smtClean="0"/>
          </a:p>
          <a:p>
            <a:pPr>
              <a:spcBef>
                <a:spcPct val="0"/>
              </a:spcBef>
            </a:pPr>
            <a:r>
              <a:rPr lang="en-US" dirty="0" smtClean="0"/>
              <a:t>In fact, Einstein’s definition of insanity</a:t>
            </a:r>
            <a:r>
              <a:rPr lang="en-US" baseline="0" dirty="0" smtClean="0"/>
              <a:t> is</a:t>
            </a:r>
            <a:r>
              <a:rPr lang="en-US" dirty="0" smtClean="0"/>
              <a:t> Doing the same thing over and over again and expecting different results.</a:t>
            </a:r>
          </a:p>
          <a:p>
            <a:pPr>
              <a:spcBef>
                <a:spcPct val="0"/>
              </a:spcBef>
            </a:pPr>
            <a:endParaRPr lang="en-US" dirty="0" smtClean="0"/>
          </a:p>
          <a:p>
            <a:pPr>
              <a:spcBef>
                <a:spcPct val="0"/>
              </a:spcBef>
            </a:pPr>
            <a:r>
              <a:rPr lang="en-US" dirty="0" smtClean="0"/>
              <a:t>We have to change the way we deliver instruction by making it more applied, relevant, and rooted in real-world experience.</a:t>
            </a:r>
          </a:p>
        </p:txBody>
      </p:sp>
      <p:sp>
        <p:nvSpPr>
          <p:cNvPr id="87044" name="Slide Number Placeholder 3"/>
          <p:cNvSpPr>
            <a:spLocks noGrp="1"/>
          </p:cNvSpPr>
          <p:nvPr>
            <p:ph type="sldNum" sz="quarter" idx="5"/>
          </p:nvPr>
        </p:nvSpPr>
        <p:spPr bwMode="auto">
          <a:noFill/>
          <a:ln>
            <a:miter lim="800000"/>
            <a:headEnd/>
            <a:tailEnd/>
          </a:ln>
        </p:spPr>
        <p:txBody>
          <a:bodyPr/>
          <a:lstStyle/>
          <a:p>
            <a:fld id="{2513D69A-F0A8-4E81-903E-F75FB75F2D87}" type="slidenum">
              <a:rPr lang="en-US"/>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Career</a:t>
            </a:r>
            <a:r>
              <a:rPr lang="en-US" baseline="0" dirty="0" smtClean="0"/>
              <a:t> Technical Education</a:t>
            </a:r>
            <a:r>
              <a:rPr lang="en-US" dirty="0" smtClean="0"/>
              <a:t> by</a:t>
            </a:r>
            <a:r>
              <a:rPr lang="en-US" baseline="0" dirty="0" smtClean="0"/>
              <a:t> itself doesn’t address all of the skills and knowledge that make up college and career readiness. We are still tempted in our current system to decide for students early on which ones will go to college and which students will get vocational education </a:t>
            </a:r>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a:lstStyle/>
          <a:p>
            <a:fld id="{71A683AF-4C14-4D3D-911A-8BEAE4A6F2AF}" type="slidenum">
              <a:rPr lang="en-US"/>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Linked Learning prepares students for both college and career success. Better preparing them to take advantage of the full range of post-secondary options, from university and community college, to apprenticeship, certificate programs, military and direct employment. </a:t>
            </a:r>
          </a:p>
          <a:p>
            <a:pPr>
              <a:spcBef>
                <a:spcPct val="0"/>
              </a:spcBef>
            </a:pPr>
            <a:endParaRPr lang="en-US" baseline="0" dirty="0" smtClean="0"/>
          </a:p>
          <a:p>
            <a:pPr>
              <a:spcBef>
                <a:spcPct val="0"/>
              </a:spcBef>
            </a:pPr>
            <a:r>
              <a:rPr lang="en-US" baseline="0" dirty="0" smtClean="0"/>
              <a:t>Linked Learning is a strategy to achieve greater equity as well as excellence for students – it will engage and prepare any student for CACR, regardless of background and prior education</a:t>
            </a:r>
            <a:endParaRPr lang="en-US" dirty="0" smtClean="0"/>
          </a:p>
        </p:txBody>
      </p:sp>
      <p:sp>
        <p:nvSpPr>
          <p:cNvPr id="92164" name="Slide Number Placeholder 3"/>
          <p:cNvSpPr>
            <a:spLocks noGrp="1"/>
          </p:cNvSpPr>
          <p:nvPr>
            <p:ph type="sldNum" sz="quarter" idx="5"/>
          </p:nvPr>
        </p:nvSpPr>
        <p:spPr bwMode="auto">
          <a:noFill/>
          <a:ln>
            <a:miter lim="800000"/>
            <a:headEnd/>
            <a:tailEnd/>
          </a:ln>
        </p:spPr>
        <p:txBody>
          <a:bodyPr/>
          <a:lstStyle/>
          <a:p>
            <a:fld id="{8D5B44D1-0CE3-4415-BC1D-A29B55812890}" type="slidenum">
              <a:rPr lang="en-US"/>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71BAAA-CEFC-40BD-A1A6-ACFC6B8B33DD}" type="slidenum">
              <a:rPr lang="en-US" smtClean="0"/>
              <a:t>20</a:t>
            </a:fld>
            <a:endParaRPr lang="en-US"/>
          </a:p>
        </p:txBody>
      </p:sp>
    </p:spTree>
    <p:extLst>
      <p:ext uri="{BB962C8B-B14F-4D97-AF65-F5344CB8AC3E}">
        <p14:creationId xmlns:p14="http://schemas.microsoft.com/office/powerpoint/2010/main" val="394890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71BAAA-CEFC-40BD-A1A6-ACFC6B8B33DD}" type="slidenum">
              <a:rPr lang="en-US" smtClean="0"/>
              <a:t>22</a:t>
            </a:fld>
            <a:endParaRPr lang="en-US"/>
          </a:p>
        </p:txBody>
      </p:sp>
    </p:spTree>
    <p:extLst>
      <p:ext uri="{BB962C8B-B14F-4D97-AF65-F5344CB8AC3E}">
        <p14:creationId xmlns:p14="http://schemas.microsoft.com/office/powerpoint/2010/main" val="3948905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Course Selection List can anyone tell me which classes freshmen take in this AOHS.</a:t>
            </a:r>
          </a:p>
          <a:p>
            <a:r>
              <a:rPr lang="en-US" dirty="0" smtClean="0"/>
              <a:t>Loading classes at 32 can you tell me how many sections need to be offered for each course.  Are there any</a:t>
            </a:r>
            <a:r>
              <a:rPr lang="en-US" baseline="0" dirty="0" smtClean="0"/>
              <a:t> courses that are significantly larger or smaller than 32?</a:t>
            </a:r>
          </a:p>
          <a:p>
            <a:endParaRPr lang="en-US" dirty="0"/>
          </a:p>
        </p:txBody>
      </p:sp>
      <p:sp>
        <p:nvSpPr>
          <p:cNvPr id="4" name="Slide Number Placeholder 3"/>
          <p:cNvSpPr>
            <a:spLocks noGrp="1"/>
          </p:cNvSpPr>
          <p:nvPr>
            <p:ph type="sldNum" sz="quarter" idx="10"/>
          </p:nvPr>
        </p:nvSpPr>
        <p:spPr/>
        <p:txBody>
          <a:bodyPr/>
          <a:lstStyle/>
          <a:p>
            <a:pPr>
              <a:defRPr/>
            </a:pPr>
            <a:fld id="{72AC2DCD-928A-4010-8AC0-358BFE362CD6}" type="slidenum">
              <a:rPr lang="en-US" smtClean="0"/>
              <a:pPr>
                <a:defRPr/>
              </a:pPr>
              <a:t>29</a:t>
            </a:fld>
            <a:endParaRPr lang="en-US" dirty="0"/>
          </a:p>
        </p:txBody>
      </p:sp>
    </p:spTree>
    <p:extLst>
      <p:ext uri="{BB962C8B-B14F-4D97-AF65-F5344CB8AC3E}">
        <p14:creationId xmlns:p14="http://schemas.microsoft.com/office/powerpoint/2010/main" val="428410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builds the Academy Schedule? – Pathway leads</a:t>
            </a:r>
            <a:r>
              <a:rPr lang="en-US" baseline="0" dirty="0" smtClean="0"/>
              <a:t> with the assistance of Admin or </a:t>
            </a:r>
            <a:endParaRPr lang="en-US" dirty="0" smtClean="0"/>
          </a:p>
          <a:p>
            <a:r>
              <a:rPr lang="en-US" dirty="0" smtClean="0"/>
              <a:t>How do you determine what period is the common prep? </a:t>
            </a:r>
          </a:p>
          <a:p>
            <a:r>
              <a:rPr lang="en-US" dirty="0" smtClean="0"/>
              <a:t>What are some of the questions that might arise when assigning teachers to courses?</a:t>
            </a:r>
          </a:p>
          <a:p>
            <a:endParaRPr lang="en-US" dirty="0"/>
          </a:p>
        </p:txBody>
      </p:sp>
      <p:sp>
        <p:nvSpPr>
          <p:cNvPr id="4" name="Slide Number Placeholder 3"/>
          <p:cNvSpPr>
            <a:spLocks noGrp="1"/>
          </p:cNvSpPr>
          <p:nvPr>
            <p:ph type="sldNum" sz="quarter" idx="10"/>
          </p:nvPr>
        </p:nvSpPr>
        <p:spPr/>
        <p:txBody>
          <a:bodyPr/>
          <a:lstStyle/>
          <a:p>
            <a:pPr>
              <a:defRPr/>
            </a:pPr>
            <a:fld id="{72AC2DCD-928A-4010-8AC0-358BFE362CD6}" type="slidenum">
              <a:rPr lang="en-US" smtClean="0"/>
              <a:pPr>
                <a:defRPr/>
              </a:pPr>
              <a:t>31</a:t>
            </a:fld>
            <a:endParaRPr lang="en-US" dirty="0"/>
          </a:p>
        </p:txBody>
      </p:sp>
    </p:spTree>
    <p:extLst>
      <p:ext uri="{BB962C8B-B14F-4D97-AF65-F5344CB8AC3E}">
        <p14:creationId xmlns:p14="http://schemas.microsoft.com/office/powerpoint/2010/main" val="130921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12794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EB0A99D-4269-49DF-981B-37BC9DAD97B3}" type="slidenum">
              <a:rPr lang="en-US"/>
              <a:pPr>
                <a:defRPr/>
              </a:pPr>
              <a:t>‹#›</a:t>
            </a:fld>
            <a:endParaRPr lang="en-US" dirty="0"/>
          </a:p>
        </p:txBody>
      </p:sp>
    </p:spTree>
    <p:extLst>
      <p:ext uri="{BB962C8B-B14F-4D97-AF65-F5344CB8AC3E}">
        <p14:creationId xmlns:p14="http://schemas.microsoft.com/office/powerpoint/2010/main" val="210694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8704929-1780-420D-AADC-7298EF58E08C}" type="slidenum">
              <a:rPr lang="en-US"/>
              <a:pPr>
                <a:defRPr/>
              </a:pPr>
              <a:t>‹#›</a:t>
            </a:fld>
            <a:endParaRPr lang="en-US" dirty="0"/>
          </a:p>
        </p:txBody>
      </p:sp>
    </p:spTree>
    <p:extLst>
      <p:ext uri="{BB962C8B-B14F-4D97-AF65-F5344CB8AC3E}">
        <p14:creationId xmlns:p14="http://schemas.microsoft.com/office/powerpoint/2010/main" val="343293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1676400" y="1143000"/>
            <a:ext cx="7010400" cy="1447800"/>
          </a:xfrm>
          <a:prstGeom prst="rect">
            <a:avLst/>
          </a:prstGeom>
        </p:spPr>
        <p:txBody>
          <a:bodyPr lIns="0" tIns="0" rIns="0" bIns="0" anchor="b" anchorCtr="0"/>
          <a:lstStyle>
            <a:lvl1pPr marL="0" indent="0" algn="r">
              <a:lnSpc>
                <a:spcPct val="80000"/>
              </a:lnSpc>
              <a:buNone/>
              <a:defRPr sz="4400">
                <a:solidFill>
                  <a:srgbClr val="0093D0"/>
                </a:solidFill>
                <a:latin typeface="+mj-lt"/>
              </a:defRPr>
            </a:lvl1pPr>
          </a:lstStyle>
          <a:p>
            <a:pPr lvl="0"/>
            <a:r>
              <a:rPr lang="en-US" dirty="0" smtClean="0"/>
              <a:t>Divider Header Text</a:t>
            </a:r>
          </a:p>
        </p:txBody>
      </p:sp>
      <p:sp>
        <p:nvSpPr>
          <p:cNvPr id="8" name="Text Placeholder 9"/>
          <p:cNvSpPr>
            <a:spLocks noGrp="1"/>
          </p:cNvSpPr>
          <p:nvPr>
            <p:ph type="body" sz="quarter" idx="11" hasCustomPrompt="1"/>
          </p:nvPr>
        </p:nvSpPr>
        <p:spPr>
          <a:xfrm>
            <a:off x="1676400" y="2743200"/>
            <a:ext cx="7010400" cy="3056467"/>
          </a:xfrm>
          <a:prstGeom prst="rect">
            <a:avLst/>
          </a:prstGeom>
        </p:spPr>
        <p:txBody>
          <a:bodyPr lIns="0" tIns="0" rIns="0" bIns="0"/>
          <a:lstStyle>
            <a:lvl1pPr marL="0" indent="0" algn="r">
              <a:lnSpc>
                <a:spcPts val="2700"/>
              </a:lnSpc>
              <a:spcBef>
                <a:spcPts val="600"/>
              </a:spcBef>
              <a:buNone/>
              <a:defRPr sz="3200" b="0">
                <a:solidFill>
                  <a:srgbClr val="304755"/>
                </a:solidFill>
                <a:latin typeface="+mj-lt"/>
              </a:defRPr>
            </a:lvl1pPr>
          </a:lstStyle>
          <a:p>
            <a:pPr lvl="0"/>
            <a:r>
              <a:rPr lang="en-US" dirty="0" smtClean="0"/>
              <a:t>Divider Subtext Here</a:t>
            </a:r>
          </a:p>
        </p:txBody>
      </p:sp>
    </p:spTree>
    <p:extLst>
      <p:ext uri="{BB962C8B-B14F-4D97-AF65-F5344CB8AC3E}">
        <p14:creationId xmlns:p14="http://schemas.microsoft.com/office/powerpoint/2010/main" val="2540072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1676400" y="1143000"/>
            <a:ext cx="7010400" cy="1447800"/>
          </a:xfrm>
          <a:prstGeom prst="rect">
            <a:avLst/>
          </a:prstGeom>
        </p:spPr>
        <p:txBody>
          <a:bodyPr lIns="0" tIns="0" rIns="0" bIns="0" anchor="b" anchorCtr="0"/>
          <a:lstStyle>
            <a:lvl1pPr marL="0" indent="0" algn="r">
              <a:lnSpc>
                <a:spcPct val="80000"/>
              </a:lnSpc>
              <a:buNone/>
              <a:defRPr sz="4400">
                <a:solidFill>
                  <a:srgbClr val="0093D0"/>
                </a:solidFill>
                <a:latin typeface="+mj-lt"/>
              </a:defRPr>
            </a:lvl1pPr>
          </a:lstStyle>
          <a:p>
            <a:pPr lvl="0"/>
            <a:r>
              <a:rPr lang="en-US" dirty="0" smtClean="0"/>
              <a:t>Divider Header Text</a:t>
            </a:r>
          </a:p>
        </p:txBody>
      </p:sp>
      <p:sp>
        <p:nvSpPr>
          <p:cNvPr id="8" name="Text Placeholder 9"/>
          <p:cNvSpPr>
            <a:spLocks noGrp="1"/>
          </p:cNvSpPr>
          <p:nvPr>
            <p:ph type="body" sz="quarter" idx="11" hasCustomPrompt="1"/>
          </p:nvPr>
        </p:nvSpPr>
        <p:spPr>
          <a:xfrm>
            <a:off x="1676400" y="2743200"/>
            <a:ext cx="7010400" cy="3056467"/>
          </a:xfrm>
          <a:prstGeom prst="rect">
            <a:avLst/>
          </a:prstGeom>
        </p:spPr>
        <p:txBody>
          <a:bodyPr lIns="0" tIns="0" rIns="0" bIns="0"/>
          <a:lstStyle>
            <a:lvl1pPr marL="0" indent="0" algn="r">
              <a:lnSpc>
                <a:spcPts val="2700"/>
              </a:lnSpc>
              <a:spcBef>
                <a:spcPts val="600"/>
              </a:spcBef>
              <a:buNone/>
              <a:defRPr sz="3200" b="0">
                <a:solidFill>
                  <a:srgbClr val="304755"/>
                </a:solidFill>
                <a:latin typeface="+mj-lt"/>
              </a:defRPr>
            </a:lvl1pPr>
          </a:lstStyle>
          <a:p>
            <a:pPr lvl="0"/>
            <a:r>
              <a:rPr lang="en-US" dirty="0" smtClean="0"/>
              <a:t>Divider Subtext Here</a:t>
            </a:r>
          </a:p>
        </p:txBody>
      </p:sp>
    </p:spTree>
    <p:extLst>
      <p:ext uri="{BB962C8B-B14F-4D97-AF65-F5344CB8AC3E}">
        <p14:creationId xmlns:p14="http://schemas.microsoft.com/office/powerpoint/2010/main" val="309691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371600" y="533400"/>
            <a:ext cx="7315200" cy="5410200"/>
          </a:xfrm>
          <a:prstGeom prst="rect">
            <a:avLst/>
          </a:prstGeom>
        </p:spPr>
        <p:txBody>
          <a:bodyPr vert="horz"/>
          <a:lstStyle>
            <a:lvl1pPr marL="0" indent="0">
              <a:buNone/>
              <a:defRPr sz="2400" baseline="0">
                <a:solidFill>
                  <a:srgbClr val="304755"/>
                </a:solidFill>
              </a:defRPr>
            </a:lvl1pPr>
          </a:lstStyle>
          <a:p>
            <a:r>
              <a:rPr lang="en-US" dirty="0" smtClean="0"/>
              <a:t>Picture box</a:t>
            </a:r>
            <a:endParaRPr lang="en-US" dirty="0"/>
          </a:p>
        </p:txBody>
      </p:sp>
    </p:spTree>
    <p:extLst>
      <p:ext uri="{BB962C8B-B14F-4D97-AF65-F5344CB8AC3E}">
        <p14:creationId xmlns:p14="http://schemas.microsoft.com/office/powerpoint/2010/main" val="407164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371600" y="533400"/>
            <a:ext cx="7315200" cy="5410200"/>
          </a:xfrm>
          <a:prstGeom prst="rect">
            <a:avLst/>
          </a:prstGeom>
        </p:spPr>
        <p:txBody>
          <a:bodyPr vert="horz"/>
          <a:lstStyle>
            <a:lvl1pPr marL="0" indent="0">
              <a:buNone/>
              <a:defRPr sz="2400" baseline="0">
                <a:solidFill>
                  <a:srgbClr val="304755"/>
                </a:solidFill>
              </a:defRPr>
            </a:lvl1pPr>
          </a:lstStyle>
          <a:p>
            <a:r>
              <a:rPr lang="en-US" dirty="0" smtClean="0"/>
              <a:t>Picture box</a:t>
            </a:r>
            <a:endParaRPr lang="en-US" dirty="0"/>
          </a:p>
        </p:txBody>
      </p:sp>
    </p:spTree>
    <p:extLst>
      <p:ext uri="{BB962C8B-B14F-4D97-AF65-F5344CB8AC3E}">
        <p14:creationId xmlns:p14="http://schemas.microsoft.com/office/powerpoint/2010/main" val="4284783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371600" y="533400"/>
            <a:ext cx="7315200" cy="5410200"/>
          </a:xfrm>
          <a:prstGeom prst="rect">
            <a:avLst/>
          </a:prstGeom>
        </p:spPr>
        <p:txBody>
          <a:bodyPr vert="horz"/>
          <a:lstStyle>
            <a:lvl1pPr marL="0" indent="0">
              <a:buNone/>
              <a:defRPr sz="2400" baseline="0">
                <a:solidFill>
                  <a:srgbClr val="304755"/>
                </a:solidFill>
              </a:defRPr>
            </a:lvl1pPr>
          </a:lstStyle>
          <a:p>
            <a:r>
              <a:rPr lang="en-US" dirty="0" smtClean="0"/>
              <a:t>Picture box</a:t>
            </a:r>
            <a:endParaRPr lang="en-US" dirty="0"/>
          </a:p>
        </p:txBody>
      </p:sp>
    </p:spTree>
    <p:extLst>
      <p:ext uri="{BB962C8B-B14F-4D97-AF65-F5344CB8AC3E}">
        <p14:creationId xmlns:p14="http://schemas.microsoft.com/office/powerpoint/2010/main" val="3287364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52F84A6-05D5-4CB2-82AD-7FAF77675F0E}" type="slidenum">
              <a:rPr lang="en-US"/>
              <a:pPr>
                <a:defRPr/>
              </a:pPr>
              <a:t>‹#›</a:t>
            </a:fld>
            <a:endParaRPr lang="en-US"/>
          </a:p>
        </p:txBody>
      </p:sp>
    </p:spTree>
    <p:extLst>
      <p:ext uri="{BB962C8B-B14F-4D97-AF65-F5344CB8AC3E}">
        <p14:creationId xmlns:p14="http://schemas.microsoft.com/office/powerpoint/2010/main" val="4022970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89EBE4D-F8A2-40C9-BA50-8E6FBC3D701D}" type="slidenum">
              <a:rPr lang="en-US"/>
              <a:pPr>
                <a:defRPr/>
              </a:pPr>
              <a:t>‹#›</a:t>
            </a:fld>
            <a:endParaRPr lang="en-US" dirty="0"/>
          </a:p>
        </p:txBody>
      </p:sp>
    </p:spTree>
    <p:extLst>
      <p:ext uri="{BB962C8B-B14F-4D97-AF65-F5344CB8AC3E}">
        <p14:creationId xmlns:p14="http://schemas.microsoft.com/office/powerpoint/2010/main" val="2944935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6BA32BF-8C26-48DD-9C3C-0E7E239492BC}" type="slidenum">
              <a:rPr lang="en-US"/>
              <a:pPr>
                <a:defRPr/>
              </a:pPr>
              <a:t>‹#›</a:t>
            </a:fld>
            <a:endParaRPr lang="en-US"/>
          </a:p>
        </p:txBody>
      </p:sp>
    </p:spTree>
    <p:extLst>
      <p:ext uri="{BB962C8B-B14F-4D97-AF65-F5344CB8AC3E}">
        <p14:creationId xmlns:p14="http://schemas.microsoft.com/office/powerpoint/2010/main" val="250423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326188"/>
            <a:ext cx="2282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6326188"/>
            <a:ext cx="1749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144000" cy="1150938"/>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8068"/>
            <a:ext cx="8229600" cy="1143000"/>
          </a:xfrm>
        </p:spPr>
        <p:txBody>
          <a:bodyPr/>
          <a:lstStyle>
            <a:lvl1pPr>
              <a:defRPr sz="40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dirty="0"/>
            </a:lvl1pPr>
          </a:lstStyle>
          <a:p>
            <a:pPr>
              <a:defRPr/>
            </a:pPr>
            <a:endParaRPr lang="en-US"/>
          </a:p>
        </p:txBody>
      </p:sp>
      <p:sp>
        <p:nvSpPr>
          <p:cNvPr id="8"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9AEF70F2-D2C0-4808-82AC-D25EE88872C1}" type="slidenum">
              <a:rPr lang="en-US"/>
              <a:pPr>
                <a:defRPr/>
              </a:pPr>
              <a:t>‹#›</a:t>
            </a:fld>
            <a:endParaRPr lang="en-US" dirty="0"/>
          </a:p>
        </p:txBody>
      </p:sp>
    </p:spTree>
    <p:extLst>
      <p:ext uri="{BB962C8B-B14F-4D97-AF65-F5344CB8AC3E}">
        <p14:creationId xmlns:p14="http://schemas.microsoft.com/office/powerpoint/2010/main" val="2103896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298E2692-D25D-4AD3-BE96-BF6486EDC184}" type="slidenum">
              <a:rPr lang="en-US"/>
              <a:pPr>
                <a:defRPr/>
              </a:pPr>
              <a:t>‹#›</a:t>
            </a:fld>
            <a:endParaRPr lang="en-US" dirty="0"/>
          </a:p>
        </p:txBody>
      </p:sp>
    </p:spTree>
    <p:extLst>
      <p:ext uri="{BB962C8B-B14F-4D97-AF65-F5344CB8AC3E}">
        <p14:creationId xmlns:p14="http://schemas.microsoft.com/office/powerpoint/2010/main" val="247516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B6947E05-7B7B-4198-A84D-71F7CB911975}" type="slidenum">
              <a:rPr lang="en-US"/>
              <a:pPr>
                <a:defRPr/>
              </a:pPr>
              <a:t>‹#›</a:t>
            </a:fld>
            <a:endParaRPr lang="en-US" dirty="0"/>
          </a:p>
        </p:txBody>
      </p:sp>
    </p:spTree>
    <p:extLst>
      <p:ext uri="{BB962C8B-B14F-4D97-AF65-F5344CB8AC3E}">
        <p14:creationId xmlns:p14="http://schemas.microsoft.com/office/powerpoint/2010/main" val="2036000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678F998-F9A1-4E83-B407-B9F9FFE521AB}" type="slidenum">
              <a:rPr lang="en-US"/>
              <a:pPr>
                <a:defRPr/>
              </a:pPr>
              <a:t>‹#›</a:t>
            </a:fld>
            <a:endParaRPr lang="en-US" dirty="0"/>
          </a:p>
        </p:txBody>
      </p:sp>
    </p:spTree>
    <p:extLst>
      <p:ext uri="{BB962C8B-B14F-4D97-AF65-F5344CB8AC3E}">
        <p14:creationId xmlns:p14="http://schemas.microsoft.com/office/powerpoint/2010/main" val="2313999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6128E5B6-8985-4820-AFE7-EACA6CE57B8E}" type="slidenum">
              <a:rPr lang="en-US"/>
              <a:pPr>
                <a:defRPr/>
              </a:pPr>
              <a:t>‹#›</a:t>
            </a:fld>
            <a:endParaRPr lang="en-US" dirty="0"/>
          </a:p>
        </p:txBody>
      </p:sp>
    </p:spTree>
    <p:extLst>
      <p:ext uri="{BB962C8B-B14F-4D97-AF65-F5344CB8AC3E}">
        <p14:creationId xmlns:p14="http://schemas.microsoft.com/office/powerpoint/2010/main" val="1204732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dirty="0">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FB0DF069-3BE8-4161-BAE5-DE6158FC558F}" type="slidenum">
              <a:rPr lang="en-US"/>
              <a:pPr>
                <a:defRPr/>
              </a:pPr>
              <a:t>‹#›</a:t>
            </a:fld>
            <a:endParaRPr lang="en-US" dirty="0"/>
          </a:p>
        </p:txBody>
      </p:sp>
    </p:spTree>
    <p:extLst>
      <p:ext uri="{BB962C8B-B14F-4D97-AF65-F5344CB8AC3E}">
        <p14:creationId xmlns:p14="http://schemas.microsoft.com/office/powerpoint/2010/main" val="1738230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B820D773-6EBC-4956-B3FC-F7429628E1D1}" type="slidenum">
              <a:rPr lang="en-US"/>
              <a:pPr>
                <a:defRPr/>
              </a:pPr>
              <a:t>‹#›</a:t>
            </a:fld>
            <a:endParaRPr lang="en-US"/>
          </a:p>
        </p:txBody>
      </p:sp>
    </p:spTree>
    <p:extLst>
      <p:ext uri="{BB962C8B-B14F-4D97-AF65-F5344CB8AC3E}">
        <p14:creationId xmlns:p14="http://schemas.microsoft.com/office/powerpoint/2010/main" val="1405019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1DB3BACD-7694-4F47-9768-4EC4B9E54EF3}" type="slidenum">
              <a:rPr lang="en-US"/>
              <a:pPr>
                <a:defRPr/>
              </a:pPr>
              <a:t>‹#›</a:t>
            </a:fld>
            <a:endParaRPr lang="en-US" dirty="0"/>
          </a:p>
        </p:txBody>
      </p:sp>
    </p:spTree>
    <p:extLst>
      <p:ext uri="{BB962C8B-B14F-4D97-AF65-F5344CB8AC3E}">
        <p14:creationId xmlns:p14="http://schemas.microsoft.com/office/powerpoint/2010/main" val="3739318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82DD626D-0326-420C-AD32-4C3BA038626D}" type="slidenum">
              <a:rPr lang="en-US"/>
              <a:pPr>
                <a:defRPr/>
              </a:pPr>
              <a:t>‹#›</a:t>
            </a:fld>
            <a:endParaRPr lang="en-US" dirty="0"/>
          </a:p>
        </p:txBody>
      </p:sp>
    </p:spTree>
    <p:extLst>
      <p:ext uri="{BB962C8B-B14F-4D97-AF65-F5344CB8AC3E}">
        <p14:creationId xmlns:p14="http://schemas.microsoft.com/office/powerpoint/2010/main" val="2285473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6EEEEB8-713A-4609-95C9-1480CC2FDB5E}" type="slidenum">
              <a:rPr lang="en-US" smtClean="0"/>
              <a:pPr/>
              <a:t>‹#›</a:t>
            </a:fld>
            <a:endParaRPr lang="en-US"/>
          </a:p>
        </p:txBody>
      </p:sp>
      <p:sp>
        <p:nvSpPr>
          <p:cNvPr id="5" name="Title 1"/>
          <p:cNvSpPr>
            <a:spLocks noGrp="1"/>
          </p:cNvSpPr>
          <p:nvPr>
            <p:ph type="title"/>
          </p:nvPr>
        </p:nvSpPr>
        <p:spPr>
          <a:xfrm>
            <a:off x="0" y="173725"/>
            <a:ext cx="9143999" cy="1143000"/>
          </a:xfrm>
        </p:spPr>
        <p:txBody>
          <a:bodyPr tIns="0" rIns="91440" bIns="0">
            <a:noAutofit/>
          </a:bodyPr>
          <a:lstStyle>
            <a:lvl1pPr algn="ctr">
              <a:lnSpc>
                <a:spcPct val="90000"/>
              </a:lnSpc>
              <a:defRPr sz="3600">
                <a:solidFill>
                  <a:schemeClr val="tx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1658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71353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3074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18105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69985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6E36F8E-819F-4841-BB6B-0A139A803D94}" type="slidenum">
              <a:rPr lang="en-US"/>
              <a:pPr>
                <a:defRPr/>
              </a:pPr>
              <a:t>‹#›</a:t>
            </a:fld>
            <a:endParaRPr lang="en-US" dirty="0"/>
          </a:p>
        </p:txBody>
      </p:sp>
    </p:spTree>
    <p:extLst>
      <p:ext uri="{BB962C8B-B14F-4D97-AF65-F5344CB8AC3E}">
        <p14:creationId xmlns:p14="http://schemas.microsoft.com/office/powerpoint/2010/main" val="389146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F2EE337-88F7-4F2E-95D9-4CB99750A500}" type="slidenum">
              <a:rPr lang="en-US"/>
              <a:pPr>
                <a:defRPr/>
              </a:pPr>
              <a:t>‹#›</a:t>
            </a:fld>
            <a:endParaRPr lang="en-US" dirty="0"/>
          </a:p>
        </p:txBody>
      </p:sp>
    </p:spTree>
    <p:extLst>
      <p:ext uri="{BB962C8B-B14F-4D97-AF65-F5344CB8AC3E}">
        <p14:creationId xmlns:p14="http://schemas.microsoft.com/office/powerpoint/2010/main" val="29213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E95053D-8D5F-408C-AA43-12C3196BFB3A}" type="slidenum">
              <a:rPr lang="en-US"/>
              <a:pPr>
                <a:defRPr/>
              </a:pPr>
              <a:t>‹#›</a:t>
            </a:fld>
            <a:endParaRPr lang="en-US" dirty="0"/>
          </a:p>
        </p:txBody>
      </p:sp>
    </p:spTree>
    <p:extLst>
      <p:ext uri="{BB962C8B-B14F-4D97-AF65-F5344CB8AC3E}">
        <p14:creationId xmlns:p14="http://schemas.microsoft.com/office/powerpoint/2010/main" val="92674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pic>
        <p:nvPicPr>
          <p:cNvPr id="1029" name="Picture 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553200" y="6326188"/>
            <a:ext cx="1749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descr="Home"/>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57200" y="6326188"/>
            <a:ext cx="2282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4" r:id="rId1"/>
    <p:sldLayoutId id="2147483796" r:id="rId2"/>
    <p:sldLayoutId id="2147483785" r:id="rId3"/>
    <p:sldLayoutId id="2147483786" r:id="rId4"/>
    <p:sldLayoutId id="2147483787" r:id="rId5"/>
    <p:sldLayoutId id="2147483788" r:id="rId6"/>
    <p:sldLayoutId id="2147483797" r:id="rId7"/>
    <p:sldLayoutId id="2147483798" r:id="rId8"/>
    <p:sldLayoutId id="2147483799" r:id="rId9"/>
    <p:sldLayoutId id="2147483800" r:id="rId10"/>
    <p:sldLayoutId id="2147483801" r:id="rId11"/>
    <p:sldLayoutId id="2147483806" r:id="rId12"/>
    <p:sldLayoutId id="2147483807" r:id="rId13"/>
    <p:sldLayoutId id="2147483809" r:id="rId14"/>
    <p:sldLayoutId id="2147483810" r:id="rId15"/>
    <p:sldLayoutId id="2147483814" r:id="rId16"/>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Geneva" charset="-128"/>
          <a:cs typeface="Geneva" charset="-128"/>
        </a:defRPr>
      </a:lvl1pPr>
      <a:lvl2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2pPr>
      <a:lvl3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3pPr>
      <a:lvl4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4pPr>
      <a:lvl5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5pPr>
      <a:lvl6pPr marL="457200" algn="ctr" defTabSz="457200" rtl="0" fontAlgn="base">
        <a:spcBef>
          <a:spcPct val="0"/>
        </a:spcBef>
        <a:spcAft>
          <a:spcPct val="0"/>
        </a:spcAft>
        <a:defRPr sz="4400">
          <a:solidFill>
            <a:schemeClr val="tx1"/>
          </a:solidFill>
          <a:latin typeface="Calibri" charset="0"/>
          <a:ea typeface="Geneva" charset="-128"/>
          <a:cs typeface="Geneva" charset="-128"/>
        </a:defRPr>
      </a:lvl6pPr>
      <a:lvl7pPr marL="914400" algn="ctr" defTabSz="457200" rtl="0" fontAlgn="base">
        <a:spcBef>
          <a:spcPct val="0"/>
        </a:spcBef>
        <a:spcAft>
          <a:spcPct val="0"/>
        </a:spcAft>
        <a:defRPr sz="4400">
          <a:solidFill>
            <a:schemeClr val="tx1"/>
          </a:solidFill>
          <a:latin typeface="Calibri" charset="0"/>
          <a:ea typeface="Geneva" charset="-128"/>
          <a:cs typeface="Geneva" charset="-128"/>
        </a:defRPr>
      </a:lvl7pPr>
      <a:lvl8pPr marL="1371600" algn="ctr" defTabSz="457200" rtl="0" fontAlgn="base">
        <a:spcBef>
          <a:spcPct val="0"/>
        </a:spcBef>
        <a:spcAft>
          <a:spcPct val="0"/>
        </a:spcAft>
        <a:defRPr sz="4400">
          <a:solidFill>
            <a:schemeClr val="tx1"/>
          </a:solidFill>
          <a:latin typeface="Calibri" charset="0"/>
          <a:ea typeface="Geneva" charset="-128"/>
          <a:cs typeface="Geneva" charset="-128"/>
        </a:defRPr>
      </a:lvl8pPr>
      <a:lvl9pPr marL="1828800" algn="ctr" defTabSz="457200" rtl="0" fontAlgn="base">
        <a:spcBef>
          <a:spcPct val="0"/>
        </a:spcBef>
        <a:spcAft>
          <a:spcPct val="0"/>
        </a:spcAft>
        <a:defRPr sz="4400">
          <a:solidFill>
            <a:schemeClr val="tx1"/>
          </a:solidFill>
          <a:latin typeface="Calibri" charset="0"/>
          <a:ea typeface="Geneva" charset="-128"/>
          <a:cs typeface="Geneva"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charset="-128"/>
          <a:cs typeface="Geneva"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charset="-128"/>
          <a:cs typeface="Geneva"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Genev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Genev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3"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a:defRPr sz="1200" smtClean="0">
                <a:solidFill>
                  <a:srgbClr val="FFFFFF"/>
                </a:solidFill>
              </a:defRPr>
            </a:lvl1pPr>
          </a:lstStyle>
          <a:p>
            <a:pPr>
              <a:defRPr/>
            </a:pPr>
            <a:endParaRPr lang="en-US" dirty="0"/>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baseline="0" dirty="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a:defRPr sz="1650" smtClean="0">
                <a:solidFill>
                  <a:srgbClr val="FFFFFF"/>
                </a:solidFill>
              </a:defRPr>
            </a:lvl1pPr>
          </a:lstStyle>
          <a:p>
            <a:pPr>
              <a:defRPr/>
            </a:pPr>
            <a:fld id="{0C30B626-1153-4910-9D96-A78A7F21166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2" r:id="rId1"/>
    <p:sldLayoutId id="2147483789" r:id="rId2"/>
    <p:sldLayoutId id="2147483803" r:id="rId3"/>
    <p:sldLayoutId id="2147483790" r:id="rId4"/>
    <p:sldLayoutId id="2147483791" r:id="rId5"/>
    <p:sldLayoutId id="2147483792" r:id="rId6"/>
    <p:sldLayoutId id="2147483793" r:id="rId7"/>
    <p:sldLayoutId id="2147483804" r:id="rId8"/>
    <p:sldLayoutId id="2147483805" r:id="rId9"/>
    <p:sldLayoutId id="2147483794" r:id="rId10"/>
    <p:sldLayoutId id="2147483795" r:id="rId11"/>
    <p:sldLayoutId id="2147483815" r:id="rId12"/>
  </p:sldLayoutIdLst>
  <p:hf sldNum="0" hdr="0" ftr="0" dt="0"/>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pitchFamily="34"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G:\Educating%20for%20Careers_Steve\online-countdown.sw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0768" y="1371600"/>
            <a:ext cx="8036943" cy="1447800"/>
          </a:xfrm>
        </p:spPr>
        <p:txBody>
          <a:bodyPr/>
          <a:lstStyle/>
          <a:p>
            <a:r>
              <a:rPr lang="en-US" sz="5400" dirty="0"/>
              <a:t>Master </a:t>
            </a:r>
            <a:r>
              <a:rPr lang="en-US" sz="5400" dirty="0" smtClean="0"/>
              <a:t>Schedule</a:t>
            </a:r>
            <a:r>
              <a:rPr lang="en-US" sz="5400" dirty="0"/>
              <a:t> </a:t>
            </a:r>
            <a:r>
              <a:rPr lang="en-US" sz="5400" dirty="0" smtClean="0"/>
              <a:t>Building</a:t>
            </a:r>
          </a:p>
          <a:p>
            <a:r>
              <a:rPr lang="en-US" dirty="0">
                <a:solidFill>
                  <a:schemeClr val="tx1"/>
                </a:solidFill>
              </a:rPr>
              <a:t>Lessons From the </a:t>
            </a:r>
            <a:r>
              <a:rPr lang="en-US" dirty="0" smtClean="0">
                <a:solidFill>
                  <a:schemeClr val="tx1"/>
                </a:solidFill>
              </a:rPr>
              <a:t>Trenches</a:t>
            </a:r>
            <a:endParaRPr lang="en-US" dirty="0">
              <a:solidFill>
                <a:schemeClr val="tx1"/>
              </a:solidFill>
            </a:endParaRPr>
          </a:p>
        </p:txBody>
      </p:sp>
    </p:spTree>
    <p:extLst>
      <p:ext uri="{BB962C8B-B14F-4D97-AF65-F5344CB8AC3E}">
        <p14:creationId xmlns:p14="http://schemas.microsoft.com/office/powerpoint/2010/main" val="581026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7315200" cy="685800"/>
          </a:xfrm>
        </p:spPr>
        <p:txBody>
          <a:bodyPr/>
          <a:lstStyle/>
          <a:p>
            <a:r>
              <a:rPr lang="en-US" dirty="0" smtClean="0"/>
              <a:t>Who are you?</a:t>
            </a:r>
            <a:endParaRPr lang="en-US" dirty="0"/>
          </a:p>
        </p:txBody>
      </p:sp>
      <p:sp>
        <p:nvSpPr>
          <p:cNvPr id="3" name="Content Placeholder 2"/>
          <p:cNvSpPr>
            <a:spLocks noGrp="1"/>
          </p:cNvSpPr>
          <p:nvPr>
            <p:ph type="subTitle" idx="1"/>
          </p:nvPr>
        </p:nvSpPr>
        <p:spPr>
          <a:xfrm>
            <a:off x="838200" y="1905000"/>
            <a:ext cx="7696200" cy="3428999"/>
          </a:xfrm>
        </p:spPr>
        <p:txBody>
          <a:bodyPr>
            <a:normAutofit/>
          </a:bodyPr>
          <a:lstStyle/>
          <a:p>
            <a:pPr indent="0" algn="ctr">
              <a:buNone/>
            </a:pPr>
            <a:r>
              <a:rPr lang="en-US" sz="4400" u="sng" dirty="0" smtClean="0">
                <a:solidFill>
                  <a:srgbClr val="425968"/>
                </a:solidFill>
              </a:rPr>
              <a:t>Small </a:t>
            </a:r>
          </a:p>
          <a:p>
            <a:pPr indent="0" algn="ctr">
              <a:buNone/>
            </a:pPr>
            <a:r>
              <a:rPr lang="en-US" sz="4400" dirty="0" smtClean="0">
                <a:solidFill>
                  <a:srgbClr val="425968"/>
                </a:solidFill>
              </a:rPr>
              <a:t>Comprehensive High School,  </a:t>
            </a:r>
          </a:p>
          <a:p>
            <a:pPr indent="0" algn="ctr">
              <a:buNone/>
            </a:pPr>
            <a:r>
              <a:rPr lang="en-US" sz="4400" dirty="0" smtClean="0">
                <a:solidFill>
                  <a:srgbClr val="425968"/>
                </a:solidFill>
              </a:rPr>
              <a:t>with one to two academies</a:t>
            </a:r>
          </a:p>
          <a:p>
            <a:endParaRPr lang="en-US" dirty="0" smtClean="0">
              <a:solidFill>
                <a:srgbClr val="425968"/>
              </a:solidFill>
            </a:endParaRPr>
          </a:p>
        </p:txBody>
      </p:sp>
      <p:sp>
        <p:nvSpPr>
          <p:cNvPr id="4" name="TextBox 3"/>
          <p:cNvSpPr txBox="1"/>
          <p:nvPr/>
        </p:nvSpPr>
        <p:spPr>
          <a:xfrm>
            <a:off x="1600200" y="1124634"/>
            <a:ext cx="7239000" cy="461665"/>
          </a:xfrm>
          <a:prstGeom prst="rect">
            <a:avLst/>
          </a:prstGeom>
          <a:noFill/>
        </p:spPr>
        <p:txBody>
          <a:bodyPr wrap="square" rtlCol="0">
            <a:spAutoFit/>
          </a:bodyPr>
          <a:lstStyle/>
          <a:p>
            <a:r>
              <a:rPr lang="en-US" sz="2400" b="1" dirty="0" smtClean="0">
                <a:solidFill>
                  <a:srgbClr val="7199B2"/>
                </a:solidFill>
              </a:rPr>
              <a:t>If you are  from one of the following, please stand up</a:t>
            </a:r>
            <a:endParaRPr lang="en-US" sz="2400" b="1" dirty="0">
              <a:solidFill>
                <a:srgbClr val="7199B2"/>
              </a:solidFill>
            </a:endParaRPr>
          </a:p>
        </p:txBody>
      </p:sp>
    </p:spTree>
    <p:extLst>
      <p:ext uri="{BB962C8B-B14F-4D97-AF65-F5344CB8AC3E}">
        <p14:creationId xmlns:p14="http://schemas.microsoft.com/office/powerpoint/2010/main" val="2282725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7315200" cy="685800"/>
          </a:xfrm>
        </p:spPr>
        <p:txBody>
          <a:bodyPr/>
          <a:lstStyle/>
          <a:p>
            <a:r>
              <a:rPr lang="en-US" dirty="0" smtClean="0"/>
              <a:t>Who are you?</a:t>
            </a:r>
            <a:endParaRPr lang="en-US" dirty="0"/>
          </a:p>
        </p:txBody>
      </p:sp>
      <p:sp>
        <p:nvSpPr>
          <p:cNvPr id="3" name="Content Placeholder 2"/>
          <p:cNvSpPr>
            <a:spLocks noGrp="1"/>
          </p:cNvSpPr>
          <p:nvPr>
            <p:ph type="subTitle" idx="1"/>
          </p:nvPr>
        </p:nvSpPr>
        <p:spPr>
          <a:xfrm>
            <a:off x="762000" y="2057400"/>
            <a:ext cx="7772400" cy="3505199"/>
          </a:xfrm>
        </p:spPr>
        <p:txBody>
          <a:bodyPr>
            <a:normAutofit/>
          </a:bodyPr>
          <a:lstStyle/>
          <a:p>
            <a:pPr indent="0" algn="ctr">
              <a:buNone/>
            </a:pPr>
            <a:r>
              <a:rPr lang="en-US" sz="4400" u="sng" dirty="0" smtClean="0">
                <a:solidFill>
                  <a:srgbClr val="425968"/>
                </a:solidFill>
              </a:rPr>
              <a:t>Medium </a:t>
            </a:r>
          </a:p>
          <a:p>
            <a:pPr indent="0" algn="ctr">
              <a:buNone/>
            </a:pPr>
            <a:r>
              <a:rPr lang="en-US" sz="4400" dirty="0" smtClean="0">
                <a:solidFill>
                  <a:srgbClr val="425968"/>
                </a:solidFill>
              </a:rPr>
              <a:t>Comprehensive High School </a:t>
            </a:r>
          </a:p>
          <a:p>
            <a:pPr indent="0" algn="ctr">
              <a:buNone/>
            </a:pPr>
            <a:r>
              <a:rPr lang="en-US" sz="4400" dirty="0" smtClean="0">
                <a:solidFill>
                  <a:srgbClr val="425968"/>
                </a:solidFill>
              </a:rPr>
              <a:t>(</a:t>
            </a:r>
            <a:r>
              <a:rPr lang="en-US" sz="3200" dirty="0" smtClean="0">
                <a:solidFill>
                  <a:srgbClr val="425968"/>
                </a:solidFill>
              </a:rPr>
              <a:t>501-1200), </a:t>
            </a:r>
            <a:r>
              <a:rPr lang="en-US" sz="4400" dirty="0" smtClean="0">
                <a:solidFill>
                  <a:srgbClr val="425968"/>
                </a:solidFill>
              </a:rPr>
              <a:t>	</a:t>
            </a:r>
          </a:p>
          <a:p>
            <a:pPr indent="0" algn="ctr">
              <a:buNone/>
            </a:pPr>
            <a:r>
              <a:rPr lang="en-US" sz="4400" dirty="0" smtClean="0">
                <a:solidFill>
                  <a:srgbClr val="425968"/>
                </a:solidFill>
              </a:rPr>
              <a:t>with one to two pathways</a:t>
            </a:r>
            <a:endParaRPr lang="en-US" sz="4400" dirty="0">
              <a:solidFill>
                <a:srgbClr val="425968"/>
              </a:solidFill>
            </a:endParaRPr>
          </a:p>
          <a:p>
            <a:endParaRPr lang="en-US" dirty="0" smtClean="0">
              <a:solidFill>
                <a:srgbClr val="425968"/>
              </a:solidFill>
            </a:endParaRPr>
          </a:p>
        </p:txBody>
      </p:sp>
      <p:sp>
        <p:nvSpPr>
          <p:cNvPr id="4" name="TextBox 3"/>
          <p:cNvSpPr txBox="1"/>
          <p:nvPr/>
        </p:nvSpPr>
        <p:spPr>
          <a:xfrm>
            <a:off x="1600200" y="1124634"/>
            <a:ext cx="7239000" cy="461665"/>
          </a:xfrm>
          <a:prstGeom prst="rect">
            <a:avLst/>
          </a:prstGeom>
          <a:noFill/>
        </p:spPr>
        <p:txBody>
          <a:bodyPr wrap="square" rtlCol="0">
            <a:spAutoFit/>
          </a:bodyPr>
          <a:lstStyle/>
          <a:p>
            <a:r>
              <a:rPr lang="en-US" sz="2400" b="1" dirty="0" smtClean="0">
                <a:solidFill>
                  <a:srgbClr val="7199B2"/>
                </a:solidFill>
              </a:rPr>
              <a:t>If you are  from one of the following, please stand up</a:t>
            </a:r>
            <a:endParaRPr lang="en-US" sz="2400" b="1" dirty="0">
              <a:solidFill>
                <a:srgbClr val="7199B2"/>
              </a:solidFill>
            </a:endParaRPr>
          </a:p>
        </p:txBody>
      </p:sp>
    </p:spTree>
    <p:extLst>
      <p:ext uri="{BB962C8B-B14F-4D97-AF65-F5344CB8AC3E}">
        <p14:creationId xmlns:p14="http://schemas.microsoft.com/office/powerpoint/2010/main" val="3234527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7315200" cy="685800"/>
          </a:xfrm>
        </p:spPr>
        <p:txBody>
          <a:bodyPr/>
          <a:lstStyle/>
          <a:p>
            <a:r>
              <a:rPr lang="en-US" dirty="0" smtClean="0"/>
              <a:t>Who are you?</a:t>
            </a:r>
            <a:endParaRPr lang="en-US" dirty="0"/>
          </a:p>
        </p:txBody>
      </p:sp>
      <p:sp>
        <p:nvSpPr>
          <p:cNvPr id="3" name="Content Placeholder 2"/>
          <p:cNvSpPr>
            <a:spLocks noGrp="1"/>
          </p:cNvSpPr>
          <p:nvPr>
            <p:ph type="subTitle" idx="1"/>
          </p:nvPr>
        </p:nvSpPr>
        <p:spPr>
          <a:xfrm>
            <a:off x="685800" y="2133600"/>
            <a:ext cx="8001000" cy="2895600"/>
          </a:xfrm>
        </p:spPr>
        <p:txBody>
          <a:bodyPr>
            <a:normAutofit lnSpcReduction="10000"/>
          </a:bodyPr>
          <a:lstStyle/>
          <a:p>
            <a:pPr indent="0" algn="ctr">
              <a:buNone/>
            </a:pPr>
            <a:r>
              <a:rPr lang="en-US" sz="4400" u="sng" dirty="0" smtClean="0">
                <a:solidFill>
                  <a:srgbClr val="425968"/>
                </a:solidFill>
              </a:rPr>
              <a:t>Large </a:t>
            </a:r>
          </a:p>
          <a:p>
            <a:pPr indent="0" algn="ctr">
              <a:buNone/>
            </a:pPr>
            <a:r>
              <a:rPr lang="en-US" sz="4400" dirty="0" smtClean="0">
                <a:solidFill>
                  <a:srgbClr val="425968"/>
                </a:solidFill>
              </a:rPr>
              <a:t>Comprehensive </a:t>
            </a:r>
            <a:r>
              <a:rPr lang="en-US" sz="4400" dirty="0">
                <a:solidFill>
                  <a:srgbClr val="425968"/>
                </a:solidFill>
              </a:rPr>
              <a:t>High School </a:t>
            </a:r>
            <a:r>
              <a:rPr lang="en-US" sz="4400" dirty="0" smtClean="0">
                <a:solidFill>
                  <a:srgbClr val="425968"/>
                </a:solidFill>
              </a:rPr>
              <a:t>(</a:t>
            </a:r>
            <a:r>
              <a:rPr lang="en-US" sz="3200" dirty="0" smtClean="0">
                <a:solidFill>
                  <a:srgbClr val="425968"/>
                </a:solidFill>
              </a:rPr>
              <a:t>1201+), </a:t>
            </a:r>
            <a:r>
              <a:rPr lang="en-US" sz="4400" dirty="0">
                <a:solidFill>
                  <a:srgbClr val="425968"/>
                </a:solidFill>
              </a:rPr>
              <a:t>	</a:t>
            </a:r>
            <a:endParaRPr lang="en-US" sz="4400" dirty="0" smtClean="0">
              <a:solidFill>
                <a:srgbClr val="425968"/>
              </a:solidFill>
            </a:endParaRPr>
          </a:p>
          <a:p>
            <a:pPr indent="0" algn="ctr">
              <a:buNone/>
            </a:pPr>
            <a:r>
              <a:rPr lang="en-US" sz="4400" dirty="0" smtClean="0">
                <a:solidFill>
                  <a:srgbClr val="425968"/>
                </a:solidFill>
              </a:rPr>
              <a:t>with one </a:t>
            </a:r>
            <a:r>
              <a:rPr lang="en-US" sz="4400" dirty="0">
                <a:solidFill>
                  <a:srgbClr val="425968"/>
                </a:solidFill>
              </a:rPr>
              <a:t>to two </a:t>
            </a:r>
            <a:r>
              <a:rPr lang="en-US" sz="4400" dirty="0" smtClean="0">
                <a:solidFill>
                  <a:srgbClr val="425968"/>
                </a:solidFill>
              </a:rPr>
              <a:t>academies</a:t>
            </a:r>
            <a:endParaRPr lang="en-US" sz="4400" dirty="0">
              <a:solidFill>
                <a:srgbClr val="425968"/>
              </a:solidFill>
            </a:endParaRPr>
          </a:p>
          <a:p>
            <a:endParaRPr lang="en-US" dirty="0" smtClean="0">
              <a:solidFill>
                <a:srgbClr val="425968"/>
              </a:solidFill>
            </a:endParaRPr>
          </a:p>
        </p:txBody>
      </p:sp>
      <p:sp>
        <p:nvSpPr>
          <p:cNvPr id="4" name="TextBox 3"/>
          <p:cNvSpPr txBox="1"/>
          <p:nvPr/>
        </p:nvSpPr>
        <p:spPr>
          <a:xfrm>
            <a:off x="1600200" y="1124634"/>
            <a:ext cx="7239000" cy="461665"/>
          </a:xfrm>
          <a:prstGeom prst="rect">
            <a:avLst/>
          </a:prstGeom>
          <a:noFill/>
        </p:spPr>
        <p:txBody>
          <a:bodyPr wrap="square" rtlCol="0">
            <a:spAutoFit/>
          </a:bodyPr>
          <a:lstStyle/>
          <a:p>
            <a:r>
              <a:rPr lang="en-US" sz="2400" b="1" dirty="0" smtClean="0">
                <a:solidFill>
                  <a:srgbClr val="7199B2"/>
                </a:solidFill>
              </a:rPr>
              <a:t>If you are  from one of the following, please stand up</a:t>
            </a:r>
            <a:endParaRPr lang="en-US" sz="2400" b="1" dirty="0">
              <a:solidFill>
                <a:srgbClr val="7199B2"/>
              </a:solidFill>
            </a:endParaRPr>
          </a:p>
        </p:txBody>
      </p:sp>
    </p:spTree>
    <p:extLst>
      <p:ext uri="{BB962C8B-B14F-4D97-AF65-F5344CB8AC3E}">
        <p14:creationId xmlns:p14="http://schemas.microsoft.com/office/powerpoint/2010/main" val="1555010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7315200" cy="685800"/>
          </a:xfrm>
        </p:spPr>
        <p:txBody>
          <a:bodyPr/>
          <a:lstStyle/>
          <a:p>
            <a:r>
              <a:rPr lang="en-US" dirty="0" smtClean="0"/>
              <a:t>Who are you?</a:t>
            </a:r>
            <a:endParaRPr lang="en-US" dirty="0"/>
          </a:p>
        </p:txBody>
      </p:sp>
      <p:sp>
        <p:nvSpPr>
          <p:cNvPr id="3" name="Content Placeholder 2"/>
          <p:cNvSpPr>
            <a:spLocks noGrp="1"/>
          </p:cNvSpPr>
          <p:nvPr>
            <p:ph type="subTitle" idx="1"/>
          </p:nvPr>
        </p:nvSpPr>
        <p:spPr>
          <a:xfrm>
            <a:off x="762000" y="1981200"/>
            <a:ext cx="7848600" cy="3428999"/>
          </a:xfrm>
        </p:spPr>
        <p:txBody>
          <a:bodyPr>
            <a:normAutofit/>
          </a:bodyPr>
          <a:lstStyle/>
          <a:p>
            <a:pPr indent="0" algn="ctr">
              <a:buNone/>
            </a:pPr>
            <a:r>
              <a:rPr lang="en-US" sz="4400" u="sng" dirty="0" smtClean="0">
                <a:solidFill>
                  <a:srgbClr val="425968"/>
                </a:solidFill>
              </a:rPr>
              <a:t>Large </a:t>
            </a:r>
          </a:p>
          <a:p>
            <a:pPr indent="0" algn="ctr">
              <a:buNone/>
            </a:pPr>
            <a:r>
              <a:rPr lang="en-US" sz="4400" dirty="0" smtClean="0">
                <a:solidFill>
                  <a:srgbClr val="425968"/>
                </a:solidFill>
              </a:rPr>
              <a:t>Comprehensive </a:t>
            </a:r>
            <a:r>
              <a:rPr lang="en-US" sz="4400" dirty="0">
                <a:solidFill>
                  <a:srgbClr val="425968"/>
                </a:solidFill>
              </a:rPr>
              <a:t>High School </a:t>
            </a:r>
            <a:r>
              <a:rPr lang="en-US" sz="3200" dirty="0">
                <a:solidFill>
                  <a:srgbClr val="425968"/>
                </a:solidFill>
              </a:rPr>
              <a:t>(1201+), </a:t>
            </a:r>
            <a:endParaRPr lang="en-US" sz="3200" dirty="0" smtClean="0">
              <a:solidFill>
                <a:srgbClr val="425968"/>
              </a:solidFill>
            </a:endParaRPr>
          </a:p>
          <a:p>
            <a:pPr indent="0" algn="ctr">
              <a:buNone/>
            </a:pPr>
            <a:r>
              <a:rPr lang="en-US" sz="4400" dirty="0" smtClean="0">
                <a:solidFill>
                  <a:srgbClr val="425968"/>
                </a:solidFill>
              </a:rPr>
              <a:t>with wall-to-wall academies</a:t>
            </a:r>
            <a:endParaRPr lang="en-US" sz="4400" dirty="0">
              <a:solidFill>
                <a:srgbClr val="425968"/>
              </a:solidFill>
            </a:endParaRPr>
          </a:p>
          <a:p>
            <a:endParaRPr lang="en-US" dirty="0" smtClean="0">
              <a:solidFill>
                <a:srgbClr val="425968"/>
              </a:solidFill>
            </a:endParaRPr>
          </a:p>
        </p:txBody>
      </p:sp>
      <p:sp>
        <p:nvSpPr>
          <p:cNvPr id="4" name="TextBox 3"/>
          <p:cNvSpPr txBox="1"/>
          <p:nvPr/>
        </p:nvSpPr>
        <p:spPr>
          <a:xfrm>
            <a:off x="1600200" y="1124634"/>
            <a:ext cx="7239000" cy="461665"/>
          </a:xfrm>
          <a:prstGeom prst="rect">
            <a:avLst/>
          </a:prstGeom>
          <a:noFill/>
        </p:spPr>
        <p:txBody>
          <a:bodyPr wrap="square" rtlCol="0">
            <a:spAutoFit/>
          </a:bodyPr>
          <a:lstStyle/>
          <a:p>
            <a:r>
              <a:rPr lang="en-US" sz="2400" b="1" dirty="0" smtClean="0">
                <a:solidFill>
                  <a:srgbClr val="7199B2"/>
                </a:solidFill>
              </a:rPr>
              <a:t>If you are  from one of the following, please stand up</a:t>
            </a:r>
            <a:endParaRPr lang="en-US" sz="2400" b="1" dirty="0">
              <a:solidFill>
                <a:srgbClr val="7199B2"/>
              </a:solidFill>
            </a:endParaRPr>
          </a:p>
        </p:txBody>
      </p:sp>
    </p:spTree>
    <p:extLst>
      <p:ext uri="{BB962C8B-B14F-4D97-AF65-F5344CB8AC3E}">
        <p14:creationId xmlns:p14="http://schemas.microsoft.com/office/powerpoint/2010/main" val="3658718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type="body" sz="half" idx="2"/>
          </p:nvPr>
        </p:nvSpPr>
        <p:spPr>
          <a:xfrm>
            <a:off x="2471148" y="3926909"/>
            <a:ext cx="6672852" cy="1783777"/>
          </a:xfrm>
        </p:spPr>
        <p:txBody>
          <a:bodyPr>
            <a:normAutofit fontScale="25000" lnSpcReduction="20000"/>
          </a:bodyPr>
          <a:lstStyle/>
          <a:p>
            <a:pPr algn="ctr"/>
            <a:endParaRPr lang="en-US" sz="4400" cap="small" dirty="0" smtClean="0"/>
          </a:p>
          <a:p>
            <a:pPr indent="0" algn="ctr">
              <a:buNone/>
            </a:pPr>
            <a:r>
              <a:rPr lang="en-US" sz="9600" cap="small" dirty="0" smtClean="0">
                <a:solidFill>
                  <a:schemeClr val="accent3">
                    <a:lumMod val="75000"/>
                  </a:schemeClr>
                </a:solidFill>
              </a:rPr>
              <a:t>Steve </a:t>
            </a:r>
            <a:r>
              <a:rPr lang="en-US" sz="9600" cap="small" dirty="0" err="1" smtClean="0">
                <a:solidFill>
                  <a:schemeClr val="accent3">
                    <a:lumMod val="75000"/>
                  </a:schemeClr>
                </a:solidFill>
              </a:rPr>
              <a:t>Graybehl</a:t>
            </a:r>
            <a:r>
              <a:rPr lang="en-US" sz="9600" cap="small" dirty="0" smtClean="0">
                <a:solidFill>
                  <a:schemeClr val="accent3">
                    <a:lumMod val="75000"/>
                  </a:schemeClr>
                </a:solidFill>
              </a:rPr>
              <a:t>, </a:t>
            </a:r>
          </a:p>
          <a:p>
            <a:pPr indent="0" algn="ctr">
              <a:buNone/>
            </a:pPr>
            <a:r>
              <a:rPr lang="en-US" sz="9600" cap="small" dirty="0" smtClean="0">
                <a:solidFill>
                  <a:schemeClr val="accent3">
                    <a:lumMod val="75000"/>
                  </a:schemeClr>
                </a:solidFill>
              </a:rPr>
              <a:t>AB 790 Linked Learning Mentor Coordinator</a:t>
            </a:r>
          </a:p>
          <a:p>
            <a:pPr indent="0" algn="ctr">
              <a:buNone/>
            </a:pPr>
            <a:r>
              <a:rPr lang="en-US" sz="9600" cap="small" dirty="0" smtClean="0">
                <a:solidFill>
                  <a:schemeClr val="accent3">
                    <a:lumMod val="75000"/>
                  </a:schemeClr>
                </a:solidFill>
              </a:rPr>
              <a:t>Porterville Unified School District </a:t>
            </a:r>
          </a:p>
          <a:p>
            <a:pPr algn="ctr"/>
            <a:endParaRPr lang="en-US" sz="3600" cap="small" dirty="0" smtClean="0"/>
          </a:p>
          <a:p>
            <a:pPr indent="0" algn="ctr">
              <a:buNone/>
            </a:pPr>
            <a:r>
              <a:rPr lang="en-US" sz="3600" cap="small" dirty="0" smtClean="0"/>
              <a:t>Porterville, California</a:t>
            </a:r>
          </a:p>
        </p:txBody>
      </p:sp>
    </p:spTree>
    <p:extLst>
      <p:ext uri="{BB962C8B-B14F-4D97-AF65-F5344CB8AC3E}">
        <p14:creationId xmlns:p14="http://schemas.microsoft.com/office/powerpoint/2010/main" val="3612051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math.jpg"/>
          <p:cNvPicPr>
            <a:picLocks noChangeAspect="1"/>
          </p:cNvPicPr>
          <p:nvPr/>
        </p:nvPicPr>
        <p:blipFill>
          <a:blip r:embed="rId3" cstate="print"/>
          <a:srcRect b="4036"/>
          <a:stretch>
            <a:fillRect/>
          </a:stretch>
        </p:blipFill>
        <p:spPr bwMode="auto">
          <a:xfrm>
            <a:off x="-1578303" y="1"/>
            <a:ext cx="10722303" cy="6858000"/>
          </a:xfrm>
          <a:prstGeom prst="rect">
            <a:avLst/>
          </a:prstGeom>
          <a:noFill/>
          <a:ln w="9525">
            <a:noFill/>
            <a:miter lim="800000"/>
            <a:headEnd/>
            <a:tailEnd/>
          </a:ln>
        </p:spPr>
      </p:pic>
      <p:sp>
        <p:nvSpPr>
          <p:cNvPr id="86018" name="Slide Number Placeholder 1"/>
          <p:cNvSpPr>
            <a:spLocks noGrp="1"/>
          </p:cNvSpPr>
          <p:nvPr>
            <p:ph type="sldNum" sz="quarter" idx="12"/>
          </p:nvPr>
        </p:nvSpPr>
        <p:spPr>
          <a:prstGeom prst="rect">
            <a:avLst/>
          </a:prstGeom>
          <a:noFill/>
          <a:ln>
            <a:miter lim="800000"/>
            <a:headEnd/>
            <a:tailEnd/>
          </a:ln>
        </p:spPr>
        <p:txBody>
          <a:bodyPr/>
          <a:lstStyle/>
          <a:p>
            <a:fld id="{B5B4CC1B-AB99-409A-9742-E572227F2CF3}" type="slidenum">
              <a:rPr lang="en-US">
                <a:solidFill>
                  <a:schemeClr val="bg1"/>
                </a:solidFill>
              </a:rPr>
              <a:pPr/>
              <a:t>15</a:t>
            </a:fld>
            <a:endParaRPr lang="en-US">
              <a:solidFill>
                <a:schemeClr val="bg1"/>
              </a:solidFill>
            </a:endParaRPr>
          </a:p>
        </p:txBody>
      </p:sp>
      <p:sp>
        <p:nvSpPr>
          <p:cNvPr id="86019" name="Title 4"/>
          <p:cNvSpPr txBox="1">
            <a:spLocks/>
          </p:cNvSpPr>
          <p:nvPr/>
        </p:nvSpPr>
        <p:spPr bwMode="auto">
          <a:xfrm>
            <a:off x="1981200" y="457200"/>
            <a:ext cx="6019800" cy="1143000"/>
          </a:xfrm>
          <a:prstGeom prst="rect">
            <a:avLst/>
          </a:prstGeom>
          <a:noFill/>
          <a:ln w="9525">
            <a:noFill/>
            <a:miter lim="800000"/>
            <a:headEnd/>
            <a:tailEnd/>
          </a:ln>
        </p:spPr>
        <p:txBody>
          <a:bodyPr tIns="0" bIns="0" anchor="ctr"/>
          <a:lstStyle/>
          <a:p>
            <a:endParaRPr lang="en-US" sz="3600" dirty="0">
              <a:latin typeface="Calibri" charset="0"/>
              <a:ea typeface="ヒラギノ角ゴ ProN W6" charset="-128"/>
              <a:sym typeface="Frutiger LT Std 65 Bold" charset="0"/>
            </a:endParaRPr>
          </a:p>
        </p:txBody>
      </p:sp>
      <p:sp>
        <p:nvSpPr>
          <p:cNvPr id="9" name="Title 4"/>
          <p:cNvSpPr txBox="1">
            <a:spLocks/>
          </p:cNvSpPr>
          <p:nvPr/>
        </p:nvSpPr>
        <p:spPr bwMode="auto">
          <a:xfrm>
            <a:off x="4139953" y="762211"/>
            <a:ext cx="4680519" cy="1190625"/>
          </a:xfrm>
          <a:prstGeom prst="rect">
            <a:avLst/>
          </a:prstGeom>
          <a:noFill/>
          <a:ln w="9525">
            <a:noFill/>
            <a:miter lim="800000"/>
            <a:headEnd/>
            <a:tailEnd/>
          </a:ln>
        </p:spPr>
        <p:txBody>
          <a:bodyPr tIns="0" bIns="0" anchor="ctr"/>
          <a:lstStyle/>
          <a:p>
            <a:r>
              <a:rPr lang="en-US" sz="2800" dirty="0" smtClean="0">
                <a:solidFill>
                  <a:schemeClr val="bg1"/>
                </a:solidFill>
                <a:latin typeface="Calibri" charset="0"/>
                <a:sym typeface="Frutiger LT Std 65 Bold" charset="0"/>
              </a:rPr>
              <a:t>More math, science, English, </a:t>
            </a:r>
            <a:br>
              <a:rPr lang="en-US" sz="2800" dirty="0" smtClean="0">
                <a:solidFill>
                  <a:schemeClr val="bg1"/>
                </a:solidFill>
                <a:latin typeface="Calibri" charset="0"/>
                <a:sym typeface="Frutiger LT Std 65 Bold" charset="0"/>
              </a:rPr>
            </a:br>
            <a:r>
              <a:rPr lang="en-US" sz="2800" dirty="0" smtClean="0">
                <a:solidFill>
                  <a:schemeClr val="bg1"/>
                </a:solidFill>
                <a:latin typeface="Calibri" charset="0"/>
                <a:sym typeface="Frutiger LT Std 65 Bold" charset="0"/>
              </a:rPr>
              <a:t>and social studies</a:t>
            </a:r>
            <a:r>
              <a:rPr lang="en-US" sz="2800" b="1" dirty="0" smtClean="0">
                <a:solidFill>
                  <a:schemeClr val="bg1"/>
                </a:solidFill>
                <a:latin typeface="Calibri" charset="0"/>
                <a:sym typeface="Frutiger LT Std 65 Bold" charset="0"/>
              </a:rPr>
              <a:t/>
            </a:r>
            <a:br>
              <a:rPr lang="en-US" sz="2800" b="1" dirty="0" smtClean="0">
                <a:solidFill>
                  <a:schemeClr val="bg1"/>
                </a:solidFill>
                <a:latin typeface="Calibri" charset="0"/>
                <a:sym typeface="Frutiger LT Std 65 Bold" charset="0"/>
              </a:rPr>
            </a:br>
            <a:r>
              <a:rPr lang="en-US" sz="4000" b="1" dirty="0" smtClean="0">
                <a:solidFill>
                  <a:schemeClr val="accent4"/>
                </a:solidFill>
                <a:latin typeface="Calibri" charset="0"/>
                <a:sym typeface="Frutiger LT Std 65 Bold" charset="0"/>
              </a:rPr>
              <a:t>without relevance</a:t>
            </a:r>
            <a:r>
              <a:rPr lang="en-US" sz="2800" b="1" i="1" dirty="0" smtClean="0">
                <a:solidFill>
                  <a:schemeClr val="bg1"/>
                </a:solidFill>
                <a:latin typeface="Calibri" charset="0"/>
                <a:sym typeface="Frutiger LT Std 65 Bold" charset="0"/>
              </a:rPr>
              <a:t/>
            </a:r>
            <a:br>
              <a:rPr lang="en-US" sz="2800" b="1" i="1" dirty="0" smtClean="0">
                <a:solidFill>
                  <a:schemeClr val="bg1"/>
                </a:solidFill>
                <a:latin typeface="Calibri" charset="0"/>
                <a:sym typeface="Frutiger LT Std 65 Bold" charset="0"/>
              </a:rPr>
            </a:br>
            <a:r>
              <a:rPr lang="en-US" sz="2800" dirty="0" smtClean="0">
                <a:solidFill>
                  <a:schemeClr val="bg1"/>
                </a:solidFill>
                <a:latin typeface="Calibri" charset="0"/>
                <a:sym typeface="Frutiger LT Std 65 Bold" charset="0"/>
              </a:rPr>
              <a:t>won’t engage today’s students </a:t>
            </a:r>
            <a:endParaRPr lang="en-US" sz="2800" dirty="0">
              <a:solidFill>
                <a:schemeClr val="bg1"/>
              </a:solidFill>
              <a:latin typeface="+mn-lt"/>
              <a:ea typeface="ヒラギノ角ゴ ProN W6" charset="-128"/>
              <a:sym typeface="Frutiger LT Std 65 Bold" charset="0"/>
            </a:endParaRPr>
          </a:p>
        </p:txBody>
      </p:sp>
    </p:spTree>
    <p:extLst>
      <p:ext uri="{BB962C8B-B14F-4D97-AF65-F5344CB8AC3E}">
        <p14:creationId xmlns:p14="http://schemas.microsoft.com/office/powerpoint/2010/main" val="372390106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Content Placeholder 6" descr="what_class.png"/>
          <p:cNvPicPr preferRelativeResize="0">
            <a:picLocks/>
          </p:cNvPicPr>
          <p:nvPr/>
        </p:nvPicPr>
        <p:blipFill>
          <a:blip r:embed="rId3" cstate="print"/>
          <a:srcRect l="443" t="-378" r="12168" b="-126"/>
          <a:stretch>
            <a:fillRect/>
          </a:stretch>
        </p:blipFill>
        <p:spPr bwMode="auto">
          <a:xfrm>
            <a:off x="0" y="-65855"/>
            <a:ext cx="9144000" cy="7028116"/>
          </a:xfrm>
          <a:prstGeom prst="rect">
            <a:avLst/>
          </a:prstGeom>
          <a:noFill/>
          <a:ln w="9525">
            <a:noFill/>
            <a:miter lim="800000"/>
            <a:headEnd/>
            <a:tailEnd/>
          </a:ln>
        </p:spPr>
      </p:pic>
      <p:sp>
        <p:nvSpPr>
          <p:cNvPr id="88066" name="Slide Number Placeholder 1"/>
          <p:cNvSpPr>
            <a:spLocks noGrp="1"/>
          </p:cNvSpPr>
          <p:nvPr>
            <p:ph type="sldNum" sz="quarter" idx="12"/>
          </p:nvPr>
        </p:nvSpPr>
        <p:spPr>
          <a:prstGeom prst="rect">
            <a:avLst/>
          </a:prstGeom>
          <a:noFill/>
          <a:ln>
            <a:miter lim="800000"/>
            <a:headEnd/>
            <a:tailEnd/>
          </a:ln>
        </p:spPr>
        <p:txBody>
          <a:bodyPr/>
          <a:lstStyle/>
          <a:p>
            <a:fld id="{06670618-A190-4177-A174-E7ADDDC79459}" type="slidenum">
              <a:rPr lang="en-US"/>
              <a:pPr/>
              <a:t>16</a:t>
            </a:fld>
            <a:endParaRPr lang="en-US"/>
          </a:p>
        </p:txBody>
      </p:sp>
      <p:sp>
        <p:nvSpPr>
          <p:cNvPr id="6" name="Title 5"/>
          <p:cNvSpPr>
            <a:spLocks noGrp="1"/>
          </p:cNvSpPr>
          <p:nvPr>
            <p:ph type="title"/>
          </p:nvPr>
        </p:nvSpPr>
        <p:spPr>
          <a:xfrm>
            <a:off x="0" y="4120977"/>
            <a:ext cx="9142413" cy="1189868"/>
          </a:xfrm>
          <a:effectLst>
            <a:outerShdw blurRad="50800" dist="38100" dir="2700000" algn="tl" rotWithShape="0">
              <a:prstClr val="black">
                <a:alpha val="40000"/>
              </a:prstClr>
            </a:outerShdw>
          </a:effectLst>
        </p:spPr>
        <p:txBody>
          <a:bodyPr/>
          <a:lstStyle/>
          <a:p>
            <a:pPr>
              <a:lnSpc>
                <a:spcPct val="90000"/>
              </a:lnSpc>
            </a:pPr>
            <a:r>
              <a:rPr lang="en-US" b="1" dirty="0" smtClean="0">
                <a:solidFill>
                  <a:schemeClr val="bg1"/>
                </a:solidFill>
                <a:latin typeface="Calibri" charset="0"/>
                <a:sym typeface="Frutiger LT Std 65 Bold" charset="0"/>
              </a:rPr>
              <a:t>Strong career and technical education </a:t>
            </a:r>
            <a:br>
              <a:rPr lang="en-US" b="1" dirty="0" smtClean="0">
                <a:solidFill>
                  <a:schemeClr val="bg1"/>
                </a:solidFill>
                <a:latin typeface="Calibri" charset="0"/>
                <a:sym typeface="Frutiger LT Std 65 Bold" charset="0"/>
              </a:rPr>
            </a:br>
            <a:r>
              <a:rPr lang="en-US" b="1" dirty="0" smtClean="0">
                <a:solidFill>
                  <a:schemeClr val="bg1"/>
                </a:solidFill>
                <a:latin typeface="Calibri" charset="0"/>
                <a:sym typeface="Frutiger LT Std 65 Bold" charset="0"/>
              </a:rPr>
              <a:t>alone </a:t>
            </a:r>
            <a:r>
              <a:rPr lang="en-US" b="1" dirty="0" smtClean="0">
                <a:solidFill>
                  <a:schemeClr val="accent4"/>
                </a:solidFill>
                <a:latin typeface="Calibri" charset="0"/>
                <a:sym typeface="Frutiger LT Std 65 Bold" charset="0"/>
              </a:rPr>
              <a:t>can’t produce </a:t>
            </a:r>
            <a:r>
              <a:rPr lang="en-US" b="1" dirty="0" smtClean="0">
                <a:solidFill>
                  <a:schemeClr val="bg1"/>
                </a:solidFill>
                <a:latin typeface="Calibri" charset="0"/>
                <a:sym typeface="Frutiger LT Std 65 Bold" charset="0"/>
              </a:rPr>
              <a:t>career success</a:t>
            </a:r>
            <a:endParaRPr lang="en-US" b="1" dirty="0">
              <a:solidFill>
                <a:schemeClr val="bg1"/>
              </a:solidFill>
            </a:endParaRPr>
          </a:p>
        </p:txBody>
      </p:sp>
    </p:spTree>
    <p:extLst>
      <p:ext uri="{BB962C8B-B14F-4D97-AF65-F5344CB8AC3E}">
        <p14:creationId xmlns:p14="http://schemas.microsoft.com/office/powerpoint/2010/main" val="404313823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1" name="Picture 5" descr="operatingrobots_.JPG"/>
          <p:cNvPicPr>
            <a:picLocks noChangeAspect="1"/>
          </p:cNvPicPr>
          <p:nvPr/>
        </p:nvPicPr>
        <p:blipFill>
          <a:blip r:embed="rId3" cstate="print"/>
          <a:srcRect l="5948" b="2886"/>
          <a:stretch>
            <a:fillRect/>
          </a:stretch>
        </p:blipFill>
        <p:spPr bwMode="auto">
          <a:xfrm>
            <a:off x="-855977" y="1"/>
            <a:ext cx="9999977" cy="6858000"/>
          </a:xfrm>
          <a:prstGeom prst="rect">
            <a:avLst/>
          </a:prstGeom>
          <a:noFill/>
          <a:ln w="9525">
            <a:noFill/>
            <a:miter lim="800000"/>
            <a:headEnd/>
            <a:tailEnd/>
          </a:ln>
        </p:spPr>
      </p:pic>
      <p:sp>
        <p:nvSpPr>
          <p:cNvPr id="91138" name="Slide Number Placeholder 1"/>
          <p:cNvSpPr>
            <a:spLocks noGrp="1"/>
          </p:cNvSpPr>
          <p:nvPr>
            <p:ph type="sldNum" sz="quarter" idx="12"/>
          </p:nvPr>
        </p:nvSpPr>
        <p:spPr>
          <a:prstGeom prst="rect">
            <a:avLst/>
          </a:prstGeom>
          <a:noFill/>
          <a:ln>
            <a:miter lim="800000"/>
            <a:headEnd/>
            <a:tailEnd/>
          </a:ln>
        </p:spPr>
        <p:txBody>
          <a:bodyPr/>
          <a:lstStyle/>
          <a:p>
            <a:fld id="{D9F4BE13-F6EF-4D42-BA71-3E588327E86B}" type="slidenum">
              <a:rPr lang="en-US"/>
              <a:pPr/>
              <a:t>17</a:t>
            </a:fld>
            <a:endParaRPr lang="en-US"/>
          </a:p>
        </p:txBody>
      </p:sp>
      <p:sp>
        <p:nvSpPr>
          <p:cNvPr id="7" name="Title 5"/>
          <p:cNvSpPr txBox="1">
            <a:spLocks/>
          </p:cNvSpPr>
          <p:nvPr/>
        </p:nvSpPr>
        <p:spPr>
          <a:xfrm>
            <a:off x="0" y="5821030"/>
            <a:ext cx="9142144" cy="1044570"/>
          </a:xfrm>
          <a:prstGeom prst="rect">
            <a:avLst/>
          </a:prstGeom>
          <a:solidFill>
            <a:srgbClr val="E37222"/>
          </a:solidFill>
          <a:effectLst>
            <a:outerShdw blurRad="50800" dist="38100" dir="2700000" algn="tl" rotWithShape="0">
              <a:prstClr val="black">
                <a:alpha val="40000"/>
              </a:prstClr>
            </a:outerShdw>
          </a:effectLst>
        </p:spPr>
        <p:txBody>
          <a:bodyPr vert="horz" lIns="91440" tIns="0" rIns="91440" bIns="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Calibri" charset="0"/>
                <a:ea typeface="+mj-ea"/>
                <a:cs typeface="+mj-cs"/>
                <a:sym typeface="Frutiger LT Std 65 Bold" charset="0"/>
              </a:rPr>
              <a:t>Linked Learning prepares students</a:t>
            </a:r>
            <a:r>
              <a:rPr kumimoji="0" lang="en-US" sz="2800" b="1" i="0" u="none" strike="noStrike" kern="1200" cap="none" spc="0" normalizeH="0" noProof="0" dirty="0" smtClean="0">
                <a:ln>
                  <a:noFill/>
                </a:ln>
                <a:solidFill>
                  <a:schemeClr val="bg1"/>
                </a:solidFill>
                <a:effectLst/>
                <a:uLnTx/>
                <a:uFillTx/>
                <a:latin typeface="Calibri" charset="0"/>
                <a:ea typeface="+mj-ea"/>
                <a:cs typeface="+mj-cs"/>
                <a:sym typeface="Frutiger LT Std 65 Bold" charset="0"/>
              </a:rPr>
              <a:t> </a:t>
            </a:r>
            <a:r>
              <a:rPr kumimoji="0" lang="en-US" sz="2800" b="1" i="0" u="none" strike="noStrike" kern="1200" cap="none" spc="0" normalizeH="0" baseline="0" noProof="0" dirty="0" smtClean="0">
                <a:ln>
                  <a:noFill/>
                </a:ln>
                <a:solidFill>
                  <a:schemeClr val="bg1"/>
                </a:solidFill>
                <a:effectLst/>
                <a:uLnTx/>
                <a:uFillTx/>
                <a:latin typeface="Calibri" charset="0"/>
                <a:ea typeface="+mj-ea"/>
                <a:cs typeface="+mj-cs"/>
                <a:sym typeface="Frutiger LT Std 65 Bold" charset="0"/>
              </a:rPr>
              <a:t>for college</a:t>
            </a:r>
            <a:r>
              <a:rPr kumimoji="0" lang="en-US" sz="2800" b="1" i="0" u="none" strike="noStrike" kern="1200" cap="none" spc="0" normalizeH="0" noProof="0" dirty="0" smtClean="0">
                <a:ln>
                  <a:noFill/>
                </a:ln>
                <a:solidFill>
                  <a:schemeClr val="bg1"/>
                </a:solidFill>
                <a:effectLst/>
                <a:uLnTx/>
                <a:uFillTx/>
                <a:latin typeface="Calibri" charset="0"/>
                <a:ea typeface="+mj-ea"/>
                <a:cs typeface="+mj-cs"/>
                <a:sym typeface="Frutiger LT Std 65 Bold" charset="0"/>
              </a:rPr>
              <a:t> </a:t>
            </a:r>
            <a:r>
              <a:rPr kumimoji="0" lang="en-US" sz="2800" b="1" i="0" u="sng" strike="noStrike" kern="1200" cap="none" spc="0" normalizeH="0" baseline="0" noProof="0" dirty="0" smtClean="0">
                <a:ln>
                  <a:noFill/>
                </a:ln>
                <a:solidFill>
                  <a:schemeClr val="bg1"/>
                </a:solidFill>
                <a:effectLst/>
                <a:uLnTx/>
                <a:uFillTx/>
                <a:latin typeface="Calibri" charset="0"/>
                <a:ea typeface="+mj-ea"/>
                <a:cs typeface="+mj-cs"/>
                <a:sym typeface="Frutiger LT Std 65 Bold" charset="0"/>
              </a:rPr>
              <a:t>and</a:t>
            </a:r>
            <a:r>
              <a:rPr kumimoji="0" lang="en-US" sz="2800" b="1" i="0" u="none" strike="noStrike" kern="1200" cap="none" spc="0" normalizeH="0" baseline="0" noProof="0" dirty="0" smtClean="0">
                <a:ln>
                  <a:noFill/>
                </a:ln>
                <a:solidFill>
                  <a:schemeClr val="bg1"/>
                </a:solidFill>
                <a:effectLst/>
                <a:uLnTx/>
                <a:uFillTx/>
                <a:latin typeface="Calibri" charset="0"/>
                <a:ea typeface="+mj-ea"/>
                <a:cs typeface="+mj-cs"/>
                <a:sym typeface="Frutiger LT Std 65 Bold" charset="0"/>
              </a:rPr>
              <a:t> career,</a:t>
            </a:r>
            <a:br>
              <a:rPr kumimoji="0" lang="en-US" sz="2800" b="1" i="0" u="none" strike="noStrike" kern="1200" cap="none" spc="0" normalizeH="0" baseline="0" noProof="0" dirty="0" smtClean="0">
                <a:ln>
                  <a:noFill/>
                </a:ln>
                <a:solidFill>
                  <a:schemeClr val="bg1"/>
                </a:solidFill>
                <a:effectLst/>
                <a:uLnTx/>
                <a:uFillTx/>
                <a:latin typeface="Calibri" charset="0"/>
                <a:ea typeface="+mj-ea"/>
                <a:cs typeface="+mj-cs"/>
                <a:sym typeface="Frutiger LT Std 65 Bold" charset="0"/>
              </a:rPr>
            </a:br>
            <a:r>
              <a:rPr kumimoji="0" lang="en-US" sz="2800" b="1" u="none" strike="noStrike" kern="1200" cap="none" spc="0" normalizeH="0" baseline="0" noProof="0" dirty="0" smtClean="0">
                <a:ln>
                  <a:noFill/>
                </a:ln>
                <a:effectLst/>
                <a:uLnTx/>
                <a:uFillTx/>
                <a:latin typeface="Calibri" charset="0"/>
                <a:ea typeface="+mj-ea"/>
                <a:cs typeface="+mj-cs"/>
                <a:sym typeface="Frutiger LT Std 65 Bold" charset="0"/>
              </a:rPr>
              <a:t>not just one or the other</a:t>
            </a:r>
            <a:endParaRPr kumimoji="0" lang="en-US" sz="3200" b="1" u="none" strike="noStrike" kern="1200" cap="none" spc="0" normalizeH="0" baseline="0" noProof="0" dirty="0">
              <a:ln>
                <a:noFill/>
              </a:ln>
              <a:effectLst/>
              <a:uLnTx/>
              <a:uFillTx/>
              <a:latin typeface="+mn-lt"/>
              <a:ea typeface="+mj-ea"/>
              <a:cs typeface="+mj-cs"/>
            </a:endParaRPr>
          </a:p>
        </p:txBody>
      </p:sp>
    </p:spTree>
    <p:extLst>
      <p:ext uri="{BB962C8B-B14F-4D97-AF65-F5344CB8AC3E}">
        <p14:creationId xmlns:p14="http://schemas.microsoft.com/office/powerpoint/2010/main" val="268829166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6814" y="845388"/>
            <a:ext cx="8281359" cy="2178169"/>
          </a:xfrm>
        </p:spPr>
        <p:txBody>
          <a:bodyPr>
            <a:normAutofit/>
          </a:bodyPr>
          <a:lstStyle/>
          <a:p>
            <a:pPr algn="l"/>
            <a:endParaRPr lang="en-US" sz="5400" b="1" dirty="0" smtClean="0">
              <a:solidFill>
                <a:schemeClr val="accent5">
                  <a:lumMod val="50000"/>
                </a:schemeClr>
              </a:solidFill>
              <a:latin typeface="Arial" pitchFamily="34" charset="0"/>
              <a:cs typeface="Arial" pitchFamily="34" charset="0"/>
            </a:endParaRPr>
          </a:p>
          <a:p>
            <a:pPr algn="ctr"/>
            <a:r>
              <a:rPr lang="en-US" sz="5400" b="1" dirty="0" smtClean="0">
                <a:solidFill>
                  <a:schemeClr val="accent5">
                    <a:lumMod val="50000"/>
                  </a:schemeClr>
                </a:solidFill>
                <a:latin typeface="Arial" pitchFamily="34" charset="0"/>
                <a:cs typeface="Arial" pitchFamily="34" charset="0"/>
              </a:rPr>
              <a:t>Setting the Priorities</a:t>
            </a:r>
          </a:p>
        </p:txBody>
      </p:sp>
    </p:spTree>
    <p:extLst>
      <p:ext uri="{BB962C8B-B14F-4D97-AF65-F5344CB8AC3E}">
        <p14:creationId xmlns:p14="http://schemas.microsoft.com/office/powerpoint/2010/main" val="2004875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a:t>Components of Linked </a:t>
            </a:r>
            <a:r>
              <a:rPr lang="en-US" dirty="0" smtClean="0"/>
              <a:t>Learning</a:t>
            </a:r>
            <a:endParaRPr lang="en-US" dirty="0"/>
          </a:p>
        </p:txBody>
      </p:sp>
      <p:sp>
        <p:nvSpPr>
          <p:cNvPr id="7" name="Content Placeholder 5"/>
          <p:cNvSpPr txBox="1">
            <a:spLocks/>
          </p:cNvSpPr>
          <p:nvPr/>
        </p:nvSpPr>
        <p:spPr>
          <a:xfrm>
            <a:off x="493867" y="1680698"/>
            <a:ext cx="5872427" cy="4116254"/>
          </a:xfrm>
          <a:prstGeom prst="rect">
            <a:avLst/>
          </a:prstGeom>
        </p:spPr>
        <p:txBody>
          <a:bodyPr vert="horz" lIns="91440" tIns="45720" rIns="91440" bIns="45720" rtlCol="0">
            <a:noAutofit/>
          </a:bodyPr>
          <a:lstStyle/>
          <a:p>
            <a:pPr>
              <a:buClr>
                <a:srgbClr val="98AA00"/>
              </a:buClr>
              <a:buNone/>
            </a:pPr>
            <a:r>
              <a:rPr lang="en-US" sz="2800" dirty="0" smtClean="0">
                <a:solidFill>
                  <a:srgbClr val="000000"/>
                </a:solidFill>
                <a:sym typeface="Frutiger LT Std 65 Bold" charset="0"/>
              </a:rPr>
              <a:t>A comprehensive four-year </a:t>
            </a:r>
          </a:p>
          <a:p>
            <a:pPr>
              <a:buClr>
                <a:srgbClr val="98AA00"/>
              </a:buClr>
              <a:buNone/>
            </a:pPr>
            <a:r>
              <a:rPr lang="en-US" sz="2800" dirty="0" smtClean="0">
                <a:solidFill>
                  <a:srgbClr val="000000"/>
                </a:solidFill>
                <a:sym typeface="Frutiger LT Std 65 Bold" charset="0"/>
              </a:rPr>
              <a:t>program of study integrating:</a:t>
            </a:r>
            <a:endParaRPr lang="en-US" sz="2800" dirty="0" smtClean="0">
              <a:solidFill>
                <a:srgbClr val="A9C516"/>
              </a:solidFill>
              <a:sym typeface="Frutiger LT Std 65 Bold" charset="0"/>
            </a:endParaRPr>
          </a:p>
          <a:p>
            <a:pPr marL="342900" lvl="1" indent="-228600">
              <a:spcBef>
                <a:spcPts val="2400"/>
              </a:spcBef>
              <a:buClr>
                <a:schemeClr val="accent3"/>
              </a:buClr>
              <a:buFont typeface="Arial" charset="0"/>
              <a:buChar char="•"/>
            </a:pPr>
            <a:r>
              <a:rPr lang="en-US" sz="3200" b="1" dirty="0" smtClean="0">
                <a:solidFill>
                  <a:schemeClr val="accent5">
                    <a:lumMod val="50000"/>
                  </a:schemeClr>
                </a:solidFill>
                <a:cs typeface="Calibri" charset="0"/>
                <a:sym typeface="Calibri" charset="0"/>
              </a:rPr>
              <a:t>Rigorous academics</a:t>
            </a:r>
            <a:endParaRPr lang="en-US" sz="3200" dirty="0" smtClean="0">
              <a:solidFill>
                <a:schemeClr val="accent5">
                  <a:lumMod val="50000"/>
                </a:schemeClr>
              </a:solidFill>
              <a:cs typeface="Calibri" charset="0"/>
              <a:sym typeface="Calibri" charset="0"/>
            </a:endParaRPr>
          </a:p>
          <a:p>
            <a:pPr marL="342900" lvl="1" indent="-228600">
              <a:spcBef>
                <a:spcPts val="2400"/>
              </a:spcBef>
              <a:buClr>
                <a:schemeClr val="accent3"/>
              </a:buClr>
              <a:buFont typeface="Arial" charset="0"/>
              <a:buChar char="•"/>
            </a:pPr>
            <a:r>
              <a:rPr lang="en-US" sz="3200" b="1" dirty="0" smtClean="0">
                <a:solidFill>
                  <a:schemeClr val="accent5">
                    <a:lumMod val="50000"/>
                  </a:schemeClr>
                </a:solidFill>
                <a:cs typeface="Calibri" charset="0"/>
                <a:sym typeface="Calibri" charset="0"/>
              </a:rPr>
              <a:t>Real-world technical skills</a:t>
            </a:r>
            <a:endParaRPr lang="en-US" sz="3200" dirty="0" smtClean="0">
              <a:solidFill>
                <a:schemeClr val="accent5">
                  <a:lumMod val="50000"/>
                </a:schemeClr>
              </a:solidFill>
              <a:cs typeface="Calibri" charset="0"/>
              <a:sym typeface="Calibri" charset="0"/>
            </a:endParaRPr>
          </a:p>
          <a:p>
            <a:pPr marL="342900" lvl="1" indent="-228600">
              <a:spcBef>
                <a:spcPts val="2400"/>
              </a:spcBef>
              <a:buClr>
                <a:schemeClr val="accent3"/>
              </a:buClr>
              <a:buFont typeface="Arial" charset="0"/>
              <a:buChar char="•"/>
            </a:pPr>
            <a:r>
              <a:rPr lang="en-US" sz="3200" b="1" dirty="0" smtClean="0">
                <a:solidFill>
                  <a:schemeClr val="accent5">
                    <a:lumMod val="50000"/>
                  </a:schemeClr>
                </a:solidFill>
                <a:cs typeface="Calibri" charset="0"/>
                <a:sym typeface="Calibri" charset="0"/>
              </a:rPr>
              <a:t>Work-based learning</a:t>
            </a:r>
          </a:p>
          <a:p>
            <a:pPr marL="342900" lvl="1" indent="-228600">
              <a:spcBef>
                <a:spcPts val="2400"/>
              </a:spcBef>
              <a:buClr>
                <a:schemeClr val="accent3"/>
              </a:buClr>
              <a:buFont typeface="Arial" charset="0"/>
              <a:buChar char="•"/>
            </a:pPr>
            <a:r>
              <a:rPr lang="en-US" sz="3200" b="1" dirty="0" smtClean="0">
                <a:solidFill>
                  <a:schemeClr val="accent5">
                    <a:lumMod val="50000"/>
                  </a:schemeClr>
                </a:solidFill>
                <a:cs typeface="Calibri" charset="0"/>
                <a:sym typeface="Calibri" charset="0"/>
              </a:rPr>
              <a:t>Personalized supports</a:t>
            </a:r>
            <a:endParaRPr lang="en-US" sz="3200" dirty="0" smtClean="0">
              <a:solidFill>
                <a:schemeClr val="accent5">
                  <a:lumMod val="50000"/>
                </a:schemeClr>
              </a:solidFill>
              <a:cs typeface="Calibri" charset="0"/>
              <a:sym typeface="Calibri"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026" y="1449237"/>
            <a:ext cx="2752476" cy="186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64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1313"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41475" y="5245100"/>
            <a:ext cx="5949950" cy="1122363"/>
          </a:xfrm>
          <a:prstGeom prst="rect">
            <a:avLst/>
          </a:prstGeom>
          <a:solidFill>
            <a:schemeClr val="bg1">
              <a:alpha val="62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31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5524500"/>
            <a:ext cx="2565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149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Priorities </a:t>
            </a:r>
            <a:br>
              <a:rPr lang="en-US" dirty="0" smtClean="0"/>
            </a:br>
            <a:r>
              <a:rPr lang="en-US" dirty="0" smtClean="0"/>
              <a:t>in Building the Master Schedule</a:t>
            </a:r>
            <a:endParaRPr lang="en-US" dirty="0"/>
          </a:p>
        </p:txBody>
      </p:sp>
      <p:sp>
        <p:nvSpPr>
          <p:cNvPr id="4" name="TextBox 3"/>
          <p:cNvSpPr txBox="1"/>
          <p:nvPr/>
        </p:nvSpPr>
        <p:spPr>
          <a:xfrm>
            <a:off x="724619" y="1860728"/>
            <a:ext cx="7315200" cy="3816429"/>
          </a:xfrm>
          <a:prstGeom prst="rect">
            <a:avLst/>
          </a:prstGeom>
          <a:noFill/>
        </p:spPr>
        <p:txBody>
          <a:bodyPr wrap="square" rtlCol="0">
            <a:spAutoFit/>
          </a:bodyPr>
          <a:lstStyle/>
          <a:p>
            <a:r>
              <a:rPr lang="en-US" sz="3200" dirty="0" smtClean="0">
                <a:solidFill>
                  <a:schemeClr val="accent5">
                    <a:lumMod val="50000"/>
                  </a:schemeClr>
                </a:solidFill>
              </a:rPr>
              <a:t>Our goal was to create </a:t>
            </a:r>
            <a:r>
              <a:rPr lang="en-US" sz="3200" dirty="0">
                <a:solidFill>
                  <a:schemeClr val="accent5">
                    <a:lumMod val="50000"/>
                  </a:schemeClr>
                </a:solidFill>
              </a:rPr>
              <a:t>a perfect schedule so that </a:t>
            </a:r>
            <a:r>
              <a:rPr lang="en-US" sz="3200" dirty="0" smtClean="0">
                <a:solidFill>
                  <a:schemeClr val="accent5">
                    <a:lumMod val="50000"/>
                  </a:schemeClr>
                </a:solidFill>
              </a:rPr>
              <a:t>each &amp; every </a:t>
            </a:r>
            <a:r>
              <a:rPr lang="en-US" sz="3200" dirty="0">
                <a:solidFill>
                  <a:schemeClr val="accent5">
                    <a:lumMod val="50000"/>
                  </a:schemeClr>
                </a:solidFill>
              </a:rPr>
              <a:t>student has the greatest opportunity to meet the Graduate Outcomes &amp; take every class in the identified </a:t>
            </a:r>
            <a:r>
              <a:rPr lang="en-US" sz="3200" dirty="0" smtClean="0">
                <a:solidFill>
                  <a:schemeClr val="accent5">
                    <a:lumMod val="50000"/>
                  </a:schemeClr>
                </a:solidFill>
              </a:rPr>
              <a:t>sequence. </a:t>
            </a:r>
          </a:p>
          <a:p>
            <a:endParaRPr lang="en-US" sz="3200" dirty="0" smtClean="0">
              <a:solidFill>
                <a:schemeClr val="accent5">
                  <a:lumMod val="50000"/>
                </a:schemeClr>
              </a:solidFill>
            </a:endParaRPr>
          </a:p>
          <a:p>
            <a:pPr algn="ctr"/>
            <a:r>
              <a:rPr lang="en-US" sz="3200" b="1" dirty="0" smtClean="0">
                <a:solidFill>
                  <a:schemeClr val="accent5">
                    <a:lumMod val="50000"/>
                  </a:schemeClr>
                </a:solidFill>
              </a:rPr>
              <a:t>(Equity &amp; Access)</a:t>
            </a:r>
            <a:endParaRPr lang="en-US" sz="3200" b="1" dirty="0">
              <a:solidFill>
                <a:schemeClr val="accent5">
                  <a:lumMod val="50000"/>
                </a:schemeClr>
              </a:solidFill>
            </a:endParaRPr>
          </a:p>
          <a:p>
            <a:endParaRPr lang="en-US" dirty="0"/>
          </a:p>
        </p:txBody>
      </p:sp>
    </p:spTree>
    <p:extLst>
      <p:ext uri="{BB962C8B-B14F-4D97-AF65-F5344CB8AC3E}">
        <p14:creationId xmlns:p14="http://schemas.microsoft.com/office/powerpoint/2010/main" val="3843827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Non-Negotiable</a:t>
            </a:r>
            <a:endParaRPr lang="en-US" dirty="0"/>
          </a:p>
        </p:txBody>
      </p:sp>
      <p:sp>
        <p:nvSpPr>
          <p:cNvPr id="3" name="Content Placeholder 2"/>
          <p:cNvSpPr>
            <a:spLocks noGrp="1"/>
          </p:cNvSpPr>
          <p:nvPr>
            <p:ph idx="1"/>
          </p:nvPr>
        </p:nvSpPr>
        <p:spPr>
          <a:xfrm>
            <a:off x="3105511" y="1600200"/>
            <a:ext cx="5805577" cy="4525963"/>
          </a:xfrm>
        </p:spPr>
        <p:txBody>
          <a:bodyPr>
            <a:noAutofit/>
          </a:bodyPr>
          <a:lstStyle/>
          <a:p>
            <a:pPr>
              <a:spcAft>
                <a:spcPts val="1800"/>
              </a:spcAft>
            </a:pPr>
            <a:r>
              <a:rPr lang="en-US" b="1" cap="small" dirty="0">
                <a:solidFill>
                  <a:schemeClr val="accent5">
                    <a:lumMod val="50000"/>
                  </a:schemeClr>
                </a:solidFill>
                <a:latin typeface="Arial" pitchFamily="34" charset="0"/>
                <a:cs typeface="Arial" pitchFamily="34" charset="0"/>
              </a:rPr>
              <a:t>E</a:t>
            </a:r>
            <a:r>
              <a:rPr lang="en-US" b="1" cap="small" dirty="0" smtClean="0">
                <a:solidFill>
                  <a:schemeClr val="accent5">
                    <a:lumMod val="50000"/>
                  </a:schemeClr>
                </a:solidFill>
                <a:latin typeface="Arial" pitchFamily="34" charset="0"/>
                <a:cs typeface="Arial" pitchFamily="34" charset="0"/>
              </a:rPr>
              <a:t>quity &amp; Access</a:t>
            </a:r>
          </a:p>
          <a:p>
            <a:pPr>
              <a:spcAft>
                <a:spcPts val="1800"/>
              </a:spcAft>
            </a:pPr>
            <a:r>
              <a:rPr lang="en-US" b="1" cap="small" dirty="0" smtClean="0">
                <a:solidFill>
                  <a:schemeClr val="accent5">
                    <a:lumMod val="50000"/>
                  </a:schemeClr>
                </a:solidFill>
                <a:latin typeface="Arial" pitchFamily="34" charset="0"/>
                <a:cs typeface="Arial" pitchFamily="34" charset="0"/>
              </a:rPr>
              <a:t>Balanced</a:t>
            </a:r>
          </a:p>
          <a:p>
            <a:pPr>
              <a:spcAft>
                <a:spcPts val="1800"/>
              </a:spcAft>
            </a:pPr>
            <a:r>
              <a:rPr lang="en-US" b="1" cap="small" dirty="0" smtClean="0">
                <a:solidFill>
                  <a:schemeClr val="accent5">
                    <a:lumMod val="50000"/>
                  </a:schemeClr>
                </a:solidFill>
                <a:latin typeface="Arial" pitchFamily="34" charset="0"/>
                <a:cs typeface="Arial" pitchFamily="34" charset="0"/>
              </a:rPr>
              <a:t>Pathway Purity</a:t>
            </a:r>
          </a:p>
          <a:p>
            <a:pPr>
              <a:spcAft>
                <a:spcPts val="1800"/>
              </a:spcAft>
            </a:pPr>
            <a:r>
              <a:rPr lang="en-US" b="1" cap="small" dirty="0" smtClean="0">
                <a:solidFill>
                  <a:schemeClr val="accent5">
                    <a:lumMod val="50000"/>
                  </a:schemeClr>
                </a:solidFill>
                <a:latin typeface="Arial" pitchFamily="34" charset="0"/>
                <a:cs typeface="Arial" pitchFamily="34" charset="0"/>
              </a:rPr>
              <a:t>Common Planning Periods</a:t>
            </a:r>
          </a:p>
          <a:p>
            <a:pPr>
              <a:spcAft>
                <a:spcPts val="1800"/>
              </a:spcAft>
            </a:pPr>
            <a:r>
              <a:rPr lang="en-US" b="1" cap="small" dirty="0" smtClean="0">
                <a:solidFill>
                  <a:schemeClr val="accent5">
                    <a:lumMod val="50000"/>
                  </a:schemeClr>
                </a:solidFill>
                <a:latin typeface="Arial" pitchFamily="34" charset="0"/>
                <a:cs typeface="Arial" pitchFamily="34" charset="0"/>
              </a:rPr>
              <a:t>Student Centered / Student 	Focused</a:t>
            </a:r>
            <a:endParaRPr lang="en-US" b="1" cap="small" dirty="0">
              <a:solidFill>
                <a:schemeClr val="accent5">
                  <a:lumMod val="50000"/>
                </a:schemeClr>
              </a:solidFill>
              <a:latin typeface="Arial" pitchFamily="34" charset="0"/>
              <a:cs typeface="Arial"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96" y="2874004"/>
            <a:ext cx="2708694" cy="180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6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Priorities </a:t>
            </a:r>
            <a:br>
              <a:rPr lang="en-US" dirty="0" smtClean="0"/>
            </a:br>
            <a:r>
              <a:rPr lang="en-US" dirty="0" smtClean="0"/>
              <a:t>in Building the Master Schedule</a:t>
            </a:r>
            <a:endParaRPr lang="en-US" dirty="0"/>
          </a:p>
        </p:txBody>
      </p:sp>
      <p:sp>
        <p:nvSpPr>
          <p:cNvPr id="3" name="Content Placeholder 2"/>
          <p:cNvSpPr>
            <a:spLocks noGrp="1"/>
          </p:cNvSpPr>
          <p:nvPr>
            <p:ph idx="1"/>
          </p:nvPr>
        </p:nvSpPr>
        <p:spPr>
          <a:xfrm>
            <a:off x="457200" y="1915063"/>
            <a:ext cx="5581291" cy="3881888"/>
          </a:xfrm>
        </p:spPr>
        <p:txBody>
          <a:bodyPr>
            <a:noAutofit/>
          </a:bodyPr>
          <a:lstStyle/>
          <a:p>
            <a:pPr>
              <a:spcBef>
                <a:spcPts val="0"/>
              </a:spcBef>
              <a:spcAft>
                <a:spcPts val="1800"/>
              </a:spcAft>
            </a:pPr>
            <a:r>
              <a:rPr lang="en-US" b="1" cap="small" dirty="0" smtClean="0">
                <a:solidFill>
                  <a:schemeClr val="accent5">
                    <a:lumMod val="50000"/>
                  </a:schemeClr>
                </a:solidFill>
                <a:latin typeface="Arial" pitchFamily="34" charset="0"/>
                <a:cs typeface="Arial" pitchFamily="34" charset="0"/>
              </a:rPr>
              <a:t>Identifying # of sections</a:t>
            </a:r>
          </a:p>
          <a:p>
            <a:pPr>
              <a:spcBef>
                <a:spcPts val="0"/>
              </a:spcBef>
              <a:spcAft>
                <a:spcPts val="1800"/>
              </a:spcAft>
            </a:pPr>
            <a:r>
              <a:rPr lang="en-US" b="1" cap="small" dirty="0" smtClean="0">
                <a:solidFill>
                  <a:schemeClr val="accent5">
                    <a:lumMod val="50000"/>
                  </a:schemeClr>
                </a:solidFill>
                <a:latin typeface="Arial" pitchFamily="34" charset="0"/>
                <a:cs typeface="Arial" pitchFamily="34" charset="0"/>
              </a:rPr>
              <a:t>Creating balance</a:t>
            </a:r>
          </a:p>
          <a:p>
            <a:pPr>
              <a:spcBef>
                <a:spcPts val="0"/>
              </a:spcBef>
              <a:spcAft>
                <a:spcPts val="1800"/>
              </a:spcAft>
            </a:pPr>
            <a:r>
              <a:rPr lang="en-US" b="1" cap="small" dirty="0" smtClean="0">
                <a:solidFill>
                  <a:schemeClr val="accent5">
                    <a:lumMod val="50000"/>
                  </a:schemeClr>
                </a:solidFill>
                <a:latin typeface="Arial" pitchFamily="34" charset="0"/>
                <a:cs typeface="Arial" pitchFamily="34" charset="0"/>
              </a:rPr>
              <a:t>Which Academy gets uploaded first?</a:t>
            </a:r>
          </a:p>
          <a:p>
            <a:pPr>
              <a:spcBef>
                <a:spcPts val="0"/>
              </a:spcBef>
              <a:spcAft>
                <a:spcPts val="1800"/>
              </a:spcAft>
            </a:pPr>
            <a:r>
              <a:rPr lang="en-US" b="1" cap="small" dirty="0" smtClean="0">
                <a:solidFill>
                  <a:schemeClr val="accent5">
                    <a:lumMod val="50000"/>
                  </a:schemeClr>
                </a:solidFill>
                <a:latin typeface="Arial" pitchFamily="34" charset="0"/>
                <a:cs typeface="Arial" pitchFamily="34" charset="0"/>
              </a:rPr>
              <a:t>Who makes the ultimate Decision?</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475" y="2570671"/>
            <a:ext cx="3096009" cy="208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4838" y="812320"/>
            <a:ext cx="7988060" cy="3505200"/>
          </a:xfrm>
        </p:spPr>
        <p:txBody>
          <a:bodyPr>
            <a:normAutofit fontScale="92500" lnSpcReduction="20000"/>
          </a:bodyPr>
          <a:lstStyle/>
          <a:p>
            <a:pPr algn="l"/>
            <a:r>
              <a:rPr lang="en-US" sz="5400" dirty="0" smtClean="0"/>
              <a:t> </a:t>
            </a:r>
          </a:p>
          <a:p>
            <a:pPr algn="ctr"/>
            <a:r>
              <a:rPr lang="en-US" sz="5400" b="1" dirty="0" smtClean="0">
                <a:solidFill>
                  <a:schemeClr val="accent5">
                    <a:lumMod val="50000"/>
                  </a:schemeClr>
                </a:solidFill>
                <a:latin typeface="Arial" pitchFamily="34" charset="0"/>
                <a:cs typeface="Arial" pitchFamily="34" charset="0"/>
              </a:rPr>
              <a:t>What are the</a:t>
            </a:r>
          </a:p>
          <a:p>
            <a:pPr algn="ctr"/>
            <a:endParaRPr lang="en-US" sz="5400" b="1" dirty="0">
              <a:solidFill>
                <a:schemeClr val="accent5">
                  <a:lumMod val="50000"/>
                </a:schemeClr>
              </a:solidFill>
              <a:latin typeface="Arial" pitchFamily="34" charset="0"/>
              <a:cs typeface="Arial" pitchFamily="34" charset="0"/>
            </a:endParaRPr>
          </a:p>
          <a:p>
            <a:pPr algn="ctr"/>
            <a:r>
              <a:rPr lang="en-US" sz="5400" b="1" dirty="0" smtClean="0">
                <a:solidFill>
                  <a:schemeClr val="accent5">
                    <a:lumMod val="50000"/>
                  </a:schemeClr>
                </a:solidFill>
                <a:latin typeface="Arial" pitchFamily="34" charset="0"/>
                <a:cs typeface="Arial" pitchFamily="34" charset="0"/>
              </a:rPr>
              <a:t> Challenges, </a:t>
            </a:r>
          </a:p>
          <a:p>
            <a:pPr algn="ctr"/>
            <a:r>
              <a:rPr lang="en-US" sz="5400" b="1" dirty="0" smtClean="0">
                <a:solidFill>
                  <a:schemeClr val="accent5">
                    <a:lumMod val="50000"/>
                  </a:schemeClr>
                </a:solidFill>
                <a:latin typeface="Arial" pitchFamily="34" charset="0"/>
                <a:cs typeface="Arial" pitchFamily="34" charset="0"/>
              </a:rPr>
              <a:t>Barriers &amp;  </a:t>
            </a:r>
          </a:p>
          <a:p>
            <a:pPr algn="ctr"/>
            <a:r>
              <a:rPr lang="en-US" sz="5400" b="1" dirty="0" smtClean="0">
                <a:solidFill>
                  <a:schemeClr val="accent5">
                    <a:lumMod val="50000"/>
                  </a:schemeClr>
                </a:solidFill>
                <a:latin typeface="Arial" pitchFamily="34" charset="0"/>
                <a:cs typeface="Arial" pitchFamily="34" charset="0"/>
              </a:rPr>
              <a:t>Frustrations?</a:t>
            </a:r>
            <a:endParaRPr lang="en-US" sz="5400" b="1"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849158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83966551"/>
              </p:ext>
            </p:extLst>
          </p:nvPr>
        </p:nvGraphicFramePr>
        <p:xfrm>
          <a:off x="381000" y="-143779"/>
          <a:ext cx="7924800" cy="6123709"/>
        </p:xfrm>
        <a:graphic>
          <a:graphicData uri="http://schemas.openxmlformats.org/presentationml/2006/ole">
            <mc:AlternateContent xmlns:mc="http://schemas.openxmlformats.org/markup-compatibility/2006">
              <mc:Choice xmlns:v="urn:schemas-microsoft-com:vml" Requires="v">
                <p:oleObj spid="_x0000_s33807" name="Acrobat Document" r:id="rId3" imgW="7543800" imgH="5829300" progId="AcroExch.Document.7">
                  <p:embed/>
                </p:oleObj>
              </mc:Choice>
              <mc:Fallback>
                <p:oleObj name="Acrobat Document" r:id="rId3" imgW="7543800" imgH="5829300" progId="AcroExch.Document.7">
                  <p:embed/>
                  <p:pic>
                    <p:nvPicPr>
                      <p:cNvPr id="0" name=""/>
                      <p:cNvPicPr/>
                      <p:nvPr/>
                    </p:nvPicPr>
                    <p:blipFill>
                      <a:blip r:embed="rId4"/>
                      <a:stretch>
                        <a:fillRect/>
                      </a:stretch>
                    </p:blipFill>
                    <p:spPr>
                      <a:xfrm>
                        <a:off x="381000" y="-143779"/>
                        <a:ext cx="7924800" cy="6123709"/>
                      </a:xfrm>
                      <a:prstGeom prst="rect">
                        <a:avLst/>
                      </a:prstGeom>
                      <a:solidFill>
                        <a:schemeClr val="bg2">
                          <a:lumMod val="90000"/>
                        </a:schemeClr>
                      </a:solidFill>
                    </p:spPr>
                  </p:pic>
                </p:oleObj>
              </mc:Fallback>
            </mc:AlternateContent>
          </a:graphicData>
        </a:graphic>
      </p:graphicFrame>
      <p:sp>
        <p:nvSpPr>
          <p:cNvPr id="5" name="TextBox 4"/>
          <p:cNvSpPr txBox="1"/>
          <p:nvPr/>
        </p:nvSpPr>
        <p:spPr>
          <a:xfrm>
            <a:off x="5334000" y="1143000"/>
            <a:ext cx="2209800" cy="381000"/>
          </a:xfrm>
          <a:prstGeom prst="rect">
            <a:avLst/>
          </a:prstGeom>
          <a:noFill/>
        </p:spPr>
        <p:txBody>
          <a:bodyPr wrap="square" rtlCol="0">
            <a:spAutoFit/>
          </a:bodyPr>
          <a:lstStyle/>
          <a:p>
            <a:r>
              <a:rPr lang="en-US" dirty="0" smtClean="0"/>
              <a:t>Master Schedule</a:t>
            </a:r>
            <a:endParaRPr lang="en-US" dirty="0"/>
          </a:p>
        </p:txBody>
      </p:sp>
    </p:spTree>
    <p:extLst>
      <p:ext uri="{BB962C8B-B14F-4D97-AF65-F5344CB8AC3E}">
        <p14:creationId xmlns:p14="http://schemas.microsoft.com/office/powerpoint/2010/main" val="2993201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Towards Building a       </a:t>
            </a:r>
            <a:br>
              <a:rPr lang="en-US" dirty="0" smtClean="0"/>
            </a:br>
            <a:r>
              <a:rPr lang="en-US" dirty="0" smtClean="0"/>
              <a:t>Master Schedule</a:t>
            </a:r>
            <a:endParaRPr lang="en-US" dirty="0"/>
          </a:p>
        </p:txBody>
      </p:sp>
      <p:sp>
        <p:nvSpPr>
          <p:cNvPr id="3" name="Content Placeholder 2"/>
          <p:cNvSpPr>
            <a:spLocks noGrp="1"/>
          </p:cNvSpPr>
          <p:nvPr>
            <p:ph idx="1"/>
          </p:nvPr>
        </p:nvSpPr>
        <p:spPr>
          <a:xfrm>
            <a:off x="457200" y="1328468"/>
            <a:ext cx="8229600" cy="4797695"/>
          </a:xfrm>
        </p:spPr>
        <p:txBody>
          <a:bodyPr>
            <a:noAutofit/>
          </a:bodyPr>
          <a:lstStyle/>
          <a:p>
            <a:r>
              <a:rPr lang="en-US" sz="2800" dirty="0" smtClean="0">
                <a:solidFill>
                  <a:schemeClr val="accent1">
                    <a:lumMod val="50000"/>
                  </a:schemeClr>
                </a:solidFill>
                <a:latin typeface="Arial" pitchFamily="34" charset="0"/>
                <a:cs typeface="Arial" pitchFamily="34" charset="0"/>
              </a:rPr>
              <a:t>Established Academy Program of Study</a:t>
            </a:r>
          </a:p>
          <a:p>
            <a:r>
              <a:rPr lang="en-US" sz="2800" dirty="0" smtClean="0">
                <a:solidFill>
                  <a:schemeClr val="accent1">
                    <a:lumMod val="50000"/>
                  </a:schemeClr>
                </a:solidFill>
                <a:latin typeface="Arial" pitchFamily="34" charset="0"/>
                <a:cs typeface="Arial" pitchFamily="34" charset="0"/>
              </a:rPr>
              <a:t>Establish course sequence</a:t>
            </a:r>
          </a:p>
          <a:p>
            <a:r>
              <a:rPr lang="en-US" sz="2800" dirty="0" smtClean="0">
                <a:solidFill>
                  <a:schemeClr val="accent1">
                    <a:lumMod val="50000"/>
                  </a:schemeClr>
                </a:solidFill>
                <a:latin typeface="Arial" pitchFamily="34" charset="0"/>
                <a:cs typeface="Arial" pitchFamily="34" charset="0"/>
              </a:rPr>
              <a:t>Schedule students accurately</a:t>
            </a:r>
          </a:p>
          <a:p>
            <a:r>
              <a:rPr lang="en-US" sz="2800" dirty="0" smtClean="0">
                <a:solidFill>
                  <a:schemeClr val="accent1">
                    <a:lumMod val="50000"/>
                  </a:schemeClr>
                </a:solidFill>
                <a:latin typeface="Arial" pitchFamily="34" charset="0"/>
                <a:cs typeface="Arial" pitchFamily="34" charset="0"/>
              </a:rPr>
              <a:t>Keep courses pure by course numbers </a:t>
            </a:r>
          </a:p>
          <a:p>
            <a:r>
              <a:rPr lang="en-US" sz="2800" dirty="0" smtClean="0">
                <a:solidFill>
                  <a:schemeClr val="accent1">
                    <a:lumMod val="50000"/>
                  </a:schemeClr>
                </a:solidFill>
                <a:latin typeface="Arial" pitchFamily="34" charset="0"/>
                <a:cs typeface="Arial" pitchFamily="34" charset="0"/>
              </a:rPr>
              <a:t>Determine # of sections for each course</a:t>
            </a:r>
          </a:p>
          <a:p>
            <a:r>
              <a:rPr lang="en-US" sz="2800" dirty="0" smtClean="0">
                <a:solidFill>
                  <a:schemeClr val="accent1">
                    <a:lumMod val="50000"/>
                  </a:schemeClr>
                </a:solidFill>
                <a:latin typeface="Arial" pitchFamily="34" charset="0"/>
                <a:cs typeface="Arial" pitchFamily="34" charset="0"/>
              </a:rPr>
              <a:t>Work as a team to determine constraints within the Academy.</a:t>
            </a:r>
          </a:p>
          <a:p>
            <a:r>
              <a:rPr lang="en-US" sz="2800" dirty="0" smtClean="0">
                <a:solidFill>
                  <a:schemeClr val="accent1">
                    <a:lumMod val="50000"/>
                  </a:schemeClr>
                </a:solidFill>
                <a:latin typeface="Arial" pitchFamily="34" charset="0"/>
                <a:cs typeface="Arial" pitchFamily="34" charset="0"/>
              </a:rPr>
              <a:t>Build the biggest Academy first</a:t>
            </a:r>
          </a:p>
          <a:p>
            <a:r>
              <a:rPr lang="en-US" sz="2800" dirty="0" smtClean="0">
                <a:solidFill>
                  <a:schemeClr val="accent1">
                    <a:lumMod val="50000"/>
                  </a:schemeClr>
                </a:solidFill>
                <a:latin typeface="Arial" pitchFamily="34" charset="0"/>
                <a:cs typeface="Arial" pitchFamily="34" charset="0"/>
              </a:rPr>
              <a:t>Place singletons/constrains for </a:t>
            </a:r>
            <a:r>
              <a:rPr lang="en-US" sz="2800" smtClean="0">
                <a:solidFill>
                  <a:schemeClr val="accent1">
                    <a:lumMod val="50000"/>
                  </a:schemeClr>
                </a:solidFill>
                <a:latin typeface="Arial" pitchFamily="34" charset="0"/>
                <a:cs typeface="Arial" pitchFamily="34" charset="0"/>
              </a:rPr>
              <a:t>the academy </a:t>
            </a:r>
            <a:r>
              <a:rPr lang="en-US" sz="2800" dirty="0" smtClean="0">
                <a:solidFill>
                  <a:schemeClr val="accent1">
                    <a:lumMod val="50000"/>
                  </a:schemeClr>
                </a:solidFill>
                <a:latin typeface="Arial" pitchFamily="34" charset="0"/>
                <a:cs typeface="Arial" pitchFamily="34" charset="0"/>
              </a:rPr>
              <a:t>first and continue building</a:t>
            </a:r>
          </a:p>
        </p:txBody>
      </p:sp>
    </p:spTree>
    <p:extLst>
      <p:ext uri="{BB962C8B-B14F-4D97-AF65-F5344CB8AC3E}">
        <p14:creationId xmlns:p14="http://schemas.microsoft.com/office/powerpoint/2010/main" val="2930292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Establish Program of Study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4667292"/>
              </p:ext>
            </p:extLst>
          </p:nvPr>
        </p:nvGraphicFramePr>
        <p:xfrm>
          <a:off x="457200" y="1311214"/>
          <a:ext cx="8229600" cy="554678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00906">
                <a:tc>
                  <a:txBody>
                    <a:bodyPr/>
                    <a:lstStyle/>
                    <a:p>
                      <a:endParaRPr lang="en-US" dirty="0"/>
                    </a:p>
                  </a:txBody>
                  <a:tcPr marL="86627" marR="86627"/>
                </a:tc>
                <a:tc>
                  <a:txBody>
                    <a:bodyPr/>
                    <a:lstStyle/>
                    <a:p>
                      <a:r>
                        <a:rPr lang="en-US" dirty="0" smtClean="0"/>
                        <a:t>9</a:t>
                      </a:r>
                      <a:r>
                        <a:rPr lang="en-US" baseline="30000" dirty="0" smtClean="0"/>
                        <a:t>th</a:t>
                      </a:r>
                      <a:endParaRPr lang="en-US" dirty="0"/>
                    </a:p>
                  </a:txBody>
                  <a:tcPr marL="86627" marR="86627"/>
                </a:tc>
                <a:tc>
                  <a:txBody>
                    <a:bodyPr/>
                    <a:lstStyle/>
                    <a:p>
                      <a:r>
                        <a:rPr lang="en-US" dirty="0" smtClean="0"/>
                        <a:t>10</a:t>
                      </a:r>
                      <a:r>
                        <a:rPr lang="en-US" baseline="30000" dirty="0" smtClean="0"/>
                        <a:t>th</a:t>
                      </a:r>
                      <a:endParaRPr lang="en-US" dirty="0"/>
                    </a:p>
                  </a:txBody>
                  <a:tcPr marL="86627" marR="86627"/>
                </a:tc>
                <a:tc>
                  <a:txBody>
                    <a:bodyPr/>
                    <a:lstStyle/>
                    <a:p>
                      <a:r>
                        <a:rPr lang="en-US" dirty="0" smtClean="0"/>
                        <a:t>11</a:t>
                      </a:r>
                      <a:r>
                        <a:rPr lang="en-US" baseline="30000" dirty="0" smtClean="0"/>
                        <a:t>th</a:t>
                      </a:r>
                      <a:endParaRPr lang="en-US" dirty="0"/>
                    </a:p>
                  </a:txBody>
                  <a:tcPr marL="86627" marR="86627"/>
                </a:tc>
                <a:tc>
                  <a:txBody>
                    <a:bodyPr/>
                    <a:lstStyle/>
                    <a:p>
                      <a:r>
                        <a:rPr lang="en-US" dirty="0" smtClean="0"/>
                        <a:t>12</a:t>
                      </a:r>
                      <a:r>
                        <a:rPr lang="en-US" baseline="30000" dirty="0" smtClean="0"/>
                        <a:t>th</a:t>
                      </a:r>
                      <a:endParaRPr lang="en-US" dirty="0"/>
                    </a:p>
                  </a:txBody>
                  <a:tcPr marL="86627" marR="86627"/>
                </a:tc>
              </a:tr>
              <a:tr h="400906">
                <a:tc>
                  <a:txBody>
                    <a:bodyPr/>
                    <a:lstStyle/>
                    <a:p>
                      <a:r>
                        <a:rPr lang="en-US" dirty="0" smtClean="0"/>
                        <a:t>English </a:t>
                      </a:r>
                    </a:p>
                  </a:txBody>
                  <a:tcPr marL="86627" marR="86627"/>
                </a:tc>
                <a:tc>
                  <a:txBody>
                    <a:bodyPr/>
                    <a:lstStyle/>
                    <a:p>
                      <a:r>
                        <a:rPr lang="en-US" dirty="0" smtClean="0"/>
                        <a:t>Eng</a:t>
                      </a:r>
                      <a:r>
                        <a:rPr lang="en-US" baseline="0" dirty="0" smtClean="0"/>
                        <a:t> 1P PAB</a:t>
                      </a:r>
                      <a:endParaRPr lang="en-US" dirty="0"/>
                    </a:p>
                  </a:txBody>
                  <a:tcPr marL="86627" marR="86627"/>
                </a:tc>
                <a:tc>
                  <a:txBody>
                    <a:bodyPr/>
                    <a:lstStyle/>
                    <a:p>
                      <a:r>
                        <a:rPr lang="en-US" dirty="0" smtClean="0"/>
                        <a:t>Eng 2P PAB</a:t>
                      </a:r>
                      <a:endParaRPr lang="en-US" dirty="0"/>
                    </a:p>
                  </a:txBody>
                  <a:tcPr marL="86627" marR="86627"/>
                </a:tc>
                <a:tc>
                  <a:txBody>
                    <a:bodyPr/>
                    <a:lstStyle/>
                    <a:p>
                      <a:r>
                        <a:rPr lang="en-US" dirty="0" smtClean="0"/>
                        <a:t>Eng 3P</a:t>
                      </a:r>
                      <a:r>
                        <a:rPr lang="en-US" baseline="0" dirty="0" smtClean="0"/>
                        <a:t> PAB</a:t>
                      </a:r>
                      <a:endParaRPr lang="en-US" dirty="0"/>
                    </a:p>
                  </a:txBody>
                  <a:tcPr marL="86627" marR="86627"/>
                </a:tc>
                <a:tc>
                  <a:txBody>
                    <a:bodyPr/>
                    <a:lstStyle/>
                    <a:p>
                      <a:r>
                        <a:rPr lang="en-US" dirty="0" smtClean="0"/>
                        <a:t>Expository PAB</a:t>
                      </a:r>
                      <a:endParaRPr lang="en-US" dirty="0"/>
                    </a:p>
                  </a:txBody>
                  <a:tcPr marL="86627" marR="86627"/>
                </a:tc>
              </a:tr>
              <a:tr h="691975">
                <a:tc>
                  <a:txBody>
                    <a:bodyPr/>
                    <a:lstStyle/>
                    <a:p>
                      <a:r>
                        <a:rPr lang="en-US" dirty="0" smtClean="0"/>
                        <a:t>Math</a:t>
                      </a:r>
                      <a:endParaRPr lang="en-US" dirty="0"/>
                    </a:p>
                  </a:txBody>
                  <a:tcPr marL="86627" marR="86627"/>
                </a:tc>
                <a:tc>
                  <a:txBody>
                    <a:bodyPr/>
                    <a:lstStyle/>
                    <a:p>
                      <a:r>
                        <a:rPr lang="en-US" dirty="0" smtClean="0"/>
                        <a:t>Algebra</a:t>
                      </a:r>
                      <a:r>
                        <a:rPr lang="en-US" baseline="0" dirty="0" smtClean="0"/>
                        <a:t> 1PAB</a:t>
                      </a:r>
                    </a:p>
                    <a:p>
                      <a:r>
                        <a:rPr lang="en-US" baseline="0" dirty="0" smtClean="0"/>
                        <a:t>Geo PAB</a:t>
                      </a:r>
                      <a:endParaRPr lang="en-US" dirty="0"/>
                    </a:p>
                  </a:txBody>
                  <a:tcPr marL="86627" marR="86627"/>
                </a:tc>
                <a:tc>
                  <a:txBody>
                    <a:bodyPr/>
                    <a:lstStyle/>
                    <a:p>
                      <a:r>
                        <a:rPr lang="en-US" dirty="0" err="1" smtClean="0"/>
                        <a:t>Geom</a:t>
                      </a:r>
                      <a:r>
                        <a:rPr lang="en-US" dirty="0" smtClean="0"/>
                        <a:t> PAB</a:t>
                      </a:r>
                    </a:p>
                    <a:p>
                      <a:r>
                        <a:rPr lang="en-US" dirty="0" err="1" smtClean="0"/>
                        <a:t>Alg</a:t>
                      </a:r>
                      <a:r>
                        <a:rPr lang="en-US" baseline="0" dirty="0" smtClean="0"/>
                        <a:t> 2 PAB</a:t>
                      </a:r>
                      <a:endParaRPr lang="en-US" dirty="0"/>
                    </a:p>
                  </a:txBody>
                  <a:tcPr marL="86627" marR="86627"/>
                </a:tc>
                <a:tc>
                  <a:txBody>
                    <a:bodyPr/>
                    <a:lstStyle/>
                    <a:p>
                      <a:r>
                        <a:rPr lang="en-US" dirty="0" smtClean="0"/>
                        <a:t>Business </a:t>
                      </a:r>
                      <a:r>
                        <a:rPr lang="en-US" dirty="0" err="1" smtClean="0"/>
                        <a:t>Alg</a:t>
                      </a:r>
                      <a:endParaRPr lang="en-US" dirty="0" smtClean="0"/>
                    </a:p>
                    <a:p>
                      <a:r>
                        <a:rPr lang="en-US" dirty="0" smtClean="0"/>
                        <a:t>Pre-Cal</a:t>
                      </a:r>
                      <a:r>
                        <a:rPr lang="en-US" baseline="0" dirty="0" smtClean="0"/>
                        <a:t> PAB</a:t>
                      </a:r>
                      <a:endParaRPr lang="en-US" dirty="0"/>
                    </a:p>
                  </a:txBody>
                  <a:tcPr marL="86627" marR="86627"/>
                </a:tc>
                <a:tc>
                  <a:txBody>
                    <a:bodyPr/>
                    <a:lstStyle/>
                    <a:p>
                      <a:r>
                        <a:rPr lang="en-US" dirty="0" smtClean="0"/>
                        <a:t>Pre-Cal</a:t>
                      </a:r>
                      <a:r>
                        <a:rPr lang="en-US" baseline="0" dirty="0" smtClean="0"/>
                        <a:t> PAB</a:t>
                      </a:r>
                    </a:p>
                    <a:p>
                      <a:r>
                        <a:rPr lang="en-US" baseline="0" dirty="0" smtClean="0"/>
                        <a:t>Calculus/Stat</a:t>
                      </a:r>
                      <a:endParaRPr lang="en-US" dirty="0"/>
                    </a:p>
                  </a:txBody>
                  <a:tcPr marL="86627" marR="86627"/>
                </a:tc>
              </a:tr>
              <a:tr h="988536">
                <a:tc>
                  <a:txBody>
                    <a:bodyPr/>
                    <a:lstStyle/>
                    <a:p>
                      <a:r>
                        <a:rPr lang="en-US" dirty="0" smtClean="0"/>
                        <a:t>Science</a:t>
                      </a:r>
                      <a:endParaRPr lang="en-US" dirty="0"/>
                    </a:p>
                  </a:txBody>
                  <a:tcPr marL="86627" marR="86627"/>
                </a:tc>
                <a:tc>
                  <a:txBody>
                    <a:bodyPr/>
                    <a:lstStyle/>
                    <a:p>
                      <a:r>
                        <a:rPr lang="en-US" dirty="0" smtClean="0"/>
                        <a:t>Earth</a:t>
                      </a:r>
                      <a:r>
                        <a:rPr lang="en-US" baseline="0" dirty="0" smtClean="0"/>
                        <a:t> Science</a:t>
                      </a:r>
                      <a:endParaRPr lang="en-US" dirty="0"/>
                    </a:p>
                  </a:txBody>
                  <a:tcPr marL="86627" marR="86627"/>
                </a:tc>
                <a:tc>
                  <a:txBody>
                    <a:bodyPr/>
                    <a:lstStyle/>
                    <a:p>
                      <a:r>
                        <a:rPr lang="en-US" dirty="0" smtClean="0"/>
                        <a:t>Biology</a:t>
                      </a:r>
                      <a:endParaRPr lang="en-US" dirty="0"/>
                    </a:p>
                  </a:txBody>
                  <a:tcPr marL="86627" marR="86627"/>
                </a:tc>
                <a:tc>
                  <a:txBody>
                    <a:bodyPr/>
                    <a:lstStyle/>
                    <a:p>
                      <a:r>
                        <a:rPr lang="en-US" dirty="0" smtClean="0"/>
                        <a:t>Chemistry</a:t>
                      </a:r>
                      <a:endParaRPr lang="en-US" dirty="0"/>
                    </a:p>
                  </a:txBody>
                  <a:tcPr marL="86627" marR="86627"/>
                </a:tc>
                <a:tc>
                  <a:txBody>
                    <a:bodyPr/>
                    <a:lstStyle/>
                    <a:p>
                      <a:r>
                        <a:rPr lang="en-US" dirty="0" smtClean="0"/>
                        <a:t>Physiology, Physics,</a:t>
                      </a:r>
                      <a:r>
                        <a:rPr lang="en-US" baseline="0" dirty="0" smtClean="0"/>
                        <a:t> Bio-chemistry, AP</a:t>
                      </a:r>
                      <a:endParaRPr lang="en-US" dirty="0"/>
                    </a:p>
                  </a:txBody>
                  <a:tcPr marL="86627" marR="86627"/>
                </a:tc>
              </a:tr>
              <a:tr h="691975">
                <a:tc>
                  <a:txBody>
                    <a:bodyPr/>
                    <a:lstStyle/>
                    <a:p>
                      <a:r>
                        <a:rPr lang="en-US" dirty="0" smtClean="0"/>
                        <a:t>Social</a:t>
                      </a:r>
                      <a:r>
                        <a:rPr lang="en-US" baseline="0" dirty="0" smtClean="0"/>
                        <a:t> </a:t>
                      </a:r>
                      <a:r>
                        <a:rPr lang="en-US" baseline="0" dirty="0" err="1" smtClean="0"/>
                        <a:t>Sci</a:t>
                      </a:r>
                      <a:endParaRPr lang="en-US" baseline="0" dirty="0" smtClean="0"/>
                    </a:p>
                  </a:txBody>
                  <a:tcPr marL="86627" marR="86627"/>
                </a:tc>
                <a:tc>
                  <a:txBody>
                    <a:bodyPr/>
                    <a:lstStyle/>
                    <a:p>
                      <a:endParaRPr lang="en-US"/>
                    </a:p>
                  </a:txBody>
                  <a:tcPr marL="86627" marR="86627"/>
                </a:tc>
                <a:tc>
                  <a:txBody>
                    <a:bodyPr/>
                    <a:lstStyle/>
                    <a:p>
                      <a:r>
                        <a:rPr lang="en-US" dirty="0" smtClean="0"/>
                        <a:t>World History PAB</a:t>
                      </a:r>
                      <a:endParaRPr lang="en-US" dirty="0"/>
                    </a:p>
                  </a:txBody>
                  <a:tcPr marL="86627" marR="86627"/>
                </a:tc>
                <a:tc>
                  <a:txBody>
                    <a:bodyPr/>
                    <a:lstStyle/>
                    <a:p>
                      <a:r>
                        <a:rPr lang="en-US" dirty="0" smtClean="0"/>
                        <a:t>US History PAB</a:t>
                      </a:r>
                      <a:endParaRPr lang="en-US" dirty="0"/>
                    </a:p>
                  </a:txBody>
                  <a:tcPr marL="86627" marR="86627"/>
                </a:tc>
                <a:tc>
                  <a:txBody>
                    <a:bodyPr/>
                    <a:lstStyle/>
                    <a:p>
                      <a:r>
                        <a:rPr lang="en-US" dirty="0" smtClean="0"/>
                        <a:t>Civics PAB</a:t>
                      </a:r>
                    </a:p>
                    <a:p>
                      <a:r>
                        <a:rPr lang="en-US" dirty="0" smtClean="0"/>
                        <a:t>Econ PAB</a:t>
                      </a:r>
                      <a:endParaRPr lang="en-US" dirty="0"/>
                    </a:p>
                  </a:txBody>
                  <a:tcPr marL="86627" marR="86627"/>
                </a:tc>
              </a:tr>
              <a:tr h="691975">
                <a:tc>
                  <a:txBody>
                    <a:bodyPr/>
                    <a:lstStyle/>
                    <a:p>
                      <a:r>
                        <a:rPr lang="en-US" dirty="0" smtClean="0"/>
                        <a:t>Lang</a:t>
                      </a:r>
                      <a:r>
                        <a:rPr lang="en-US" baseline="0" dirty="0" smtClean="0"/>
                        <a:t> other then English</a:t>
                      </a:r>
                      <a:endParaRPr lang="en-US" dirty="0"/>
                    </a:p>
                  </a:txBody>
                  <a:tcPr marL="86627" marR="86627"/>
                </a:tc>
                <a:tc>
                  <a:txBody>
                    <a:bodyPr/>
                    <a:lstStyle/>
                    <a:p>
                      <a:r>
                        <a:rPr lang="en-US" dirty="0" smtClean="0"/>
                        <a:t>Spanish </a:t>
                      </a:r>
                    </a:p>
                    <a:p>
                      <a:r>
                        <a:rPr lang="en-US" dirty="0" smtClean="0"/>
                        <a:t>French</a:t>
                      </a:r>
                      <a:endParaRPr lang="en-US" dirty="0"/>
                    </a:p>
                  </a:txBody>
                  <a:tcPr marL="86627" marR="86627"/>
                </a:tc>
                <a:tc>
                  <a:txBody>
                    <a:bodyPr/>
                    <a:lstStyle/>
                    <a:p>
                      <a:r>
                        <a:rPr lang="en-US" dirty="0" smtClean="0"/>
                        <a:t>Spanish </a:t>
                      </a:r>
                    </a:p>
                    <a:p>
                      <a:r>
                        <a:rPr lang="en-US" dirty="0" smtClean="0"/>
                        <a:t>French</a:t>
                      </a:r>
                      <a:endParaRPr lang="en-US" dirty="0"/>
                    </a:p>
                  </a:txBody>
                  <a:tcPr marL="86627" marR="86627"/>
                </a:tc>
                <a:tc>
                  <a:txBody>
                    <a:bodyPr/>
                    <a:lstStyle/>
                    <a:p>
                      <a:r>
                        <a:rPr lang="en-US" dirty="0" smtClean="0"/>
                        <a:t>Spanish </a:t>
                      </a:r>
                    </a:p>
                    <a:p>
                      <a:r>
                        <a:rPr lang="en-US" dirty="0" smtClean="0"/>
                        <a:t>French</a:t>
                      </a:r>
                      <a:endParaRPr lang="en-US" dirty="0"/>
                    </a:p>
                  </a:txBody>
                  <a:tcPr marL="86627" marR="86627"/>
                </a:tc>
                <a:tc>
                  <a:txBody>
                    <a:bodyPr/>
                    <a:lstStyle/>
                    <a:p>
                      <a:r>
                        <a:rPr lang="en-US" dirty="0" smtClean="0"/>
                        <a:t>Spanish </a:t>
                      </a:r>
                    </a:p>
                    <a:p>
                      <a:r>
                        <a:rPr lang="en-US" dirty="0" smtClean="0"/>
                        <a:t>French</a:t>
                      </a:r>
                      <a:endParaRPr lang="en-US" dirty="0"/>
                    </a:p>
                  </a:txBody>
                  <a:tcPr marL="86627" marR="86627"/>
                </a:tc>
              </a:tr>
              <a:tr h="988536">
                <a:tc>
                  <a:txBody>
                    <a:bodyPr/>
                    <a:lstStyle/>
                    <a:p>
                      <a:r>
                        <a:rPr lang="en-US" dirty="0" smtClean="0"/>
                        <a:t>Visual</a:t>
                      </a:r>
                      <a:r>
                        <a:rPr lang="en-US" baseline="0" dirty="0" smtClean="0"/>
                        <a:t> &amp; Performing Arts</a:t>
                      </a:r>
                      <a:endParaRPr lang="en-US" dirty="0"/>
                    </a:p>
                  </a:txBody>
                  <a:tcPr marL="86627" marR="86627"/>
                </a:tc>
                <a:tc>
                  <a:txBody>
                    <a:bodyPr/>
                    <a:lstStyle/>
                    <a:p>
                      <a:r>
                        <a:rPr lang="en-US" dirty="0" smtClean="0"/>
                        <a:t>Band</a:t>
                      </a:r>
                    </a:p>
                    <a:p>
                      <a:r>
                        <a:rPr lang="en-US" dirty="0" smtClean="0"/>
                        <a:t>Choir</a:t>
                      </a:r>
                    </a:p>
                    <a:p>
                      <a:r>
                        <a:rPr lang="en-US" dirty="0" smtClean="0"/>
                        <a:t>Art</a:t>
                      </a:r>
                      <a:endParaRPr lang="en-US" dirty="0"/>
                    </a:p>
                  </a:txBody>
                  <a:tcPr marL="86627" marR="86627"/>
                </a:tc>
                <a:tc>
                  <a:txBody>
                    <a:bodyPr/>
                    <a:lstStyle/>
                    <a:p>
                      <a:r>
                        <a:rPr lang="en-US" dirty="0" smtClean="0"/>
                        <a:t>Band</a:t>
                      </a:r>
                    </a:p>
                    <a:p>
                      <a:r>
                        <a:rPr lang="en-US" dirty="0" smtClean="0"/>
                        <a:t>Choir</a:t>
                      </a:r>
                    </a:p>
                    <a:p>
                      <a:r>
                        <a:rPr lang="en-US" dirty="0" smtClean="0"/>
                        <a:t>Art</a:t>
                      </a:r>
                      <a:endParaRPr lang="en-US" dirty="0"/>
                    </a:p>
                  </a:txBody>
                  <a:tcPr marL="86627" marR="86627"/>
                </a:tc>
                <a:tc>
                  <a:txBody>
                    <a:bodyPr/>
                    <a:lstStyle/>
                    <a:p>
                      <a:r>
                        <a:rPr lang="en-US" dirty="0" smtClean="0"/>
                        <a:t>Band</a:t>
                      </a:r>
                    </a:p>
                    <a:p>
                      <a:r>
                        <a:rPr lang="en-US" dirty="0" smtClean="0"/>
                        <a:t>Choir</a:t>
                      </a:r>
                    </a:p>
                    <a:p>
                      <a:r>
                        <a:rPr lang="en-US" dirty="0" smtClean="0"/>
                        <a:t>Art</a:t>
                      </a:r>
                      <a:endParaRPr lang="en-US" dirty="0"/>
                    </a:p>
                  </a:txBody>
                  <a:tcPr marL="86627" marR="86627"/>
                </a:tc>
                <a:tc>
                  <a:txBody>
                    <a:bodyPr/>
                    <a:lstStyle/>
                    <a:p>
                      <a:r>
                        <a:rPr lang="en-US" dirty="0" smtClean="0"/>
                        <a:t>Band </a:t>
                      </a:r>
                    </a:p>
                    <a:p>
                      <a:r>
                        <a:rPr lang="en-US" dirty="0" smtClean="0"/>
                        <a:t>Choir </a:t>
                      </a:r>
                    </a:p>
                    <a:p>
                      <a:r>
                        <a:rPr lang="en-US" dirty="0" smtClean="0"/>
                        <a:t>Art</a:t>
                      </a:r>
                      <a:endParaRPr lang="en-US" dirty="0"/>
                    </a:p>
                  </a:txBody>
                  <a:tcPr marL="86627" marR="86627"/>
                </a:tc>
              </a:tr>
              <a:tr h="691975">
                <a:tc>
                  <a:txBody>
                    <a:bodyPr/>
                    <a:lstStyle/>
                    <a:p>
                      <a:r>
                        <a:rPr lang="en-US" dirty="0" smtClean="0"/>
                        <a:t>Technical Course</a:t>
                      </a:r>
                      <a:endParaRPr lang="en-US" dirty="0"/>
                    </a:p>
                  </a:txBody>
                  <a:tcPr marL="86627" marR="86627"/>
                </a:tc>
                <a:tc>
                  <a:txBody>
                    <a:bodyPr/>
                    <a:lstStyle/>
                    <a:p>
                      <a:r>
                        <a:rPr lang="en-US" dirty="0" err="1" smtClean="0"/>
                        <a:t>Prin</a:t>
                      </a:r>
                      <a:r>
                        <a:rPr lang="en-US" baseline="0" dirty="0" smtClean="0"/>
                        <a:t> of Finance/BCT</a:t>
                      </a:r>
                      <a:endParaRPr lang="en-US" dirty="0"/>
                    </a:p>
                  </a:txBody>
                  <a:tcPr marL="86627" marR="86627"/>
                </a:tc>
                <a:tc>
                  <a:txBody>
                    <a:bodyPr/>
                    <a:lstStyle/>
                    <a:p>
                      <a:r>
                        <a:rPr lang="en-US" dirty="0" smtClean="0"/>
                        <a:t>Financial Plan</a:t>
                      </a:r>
                    </a:p>
                    <a:p>
                      <a:r>
                        <a:rPr lang="en-US" dirty="0" smtClean="0"/>
                        <a:t>Financial </a:t>
                      </a:r>
                      <a:r>
                        <a:rPr lang="en-US" dirty="0" err="1" smtClean="0"/>
                        <a:t>Serv</a:t>
                      </a:r>
                      <a:endParaRPr lang="en-US" dirty="0"/>
                    </a:p>
                  </a:txBody>
                  <a:tcPr marL="86627" marR="86627"/>
                </a:tc>
                <a:tc>
                  <a:txBody>
                    <a:bodyPr/>
                    <a:lstStyle/>
                    <a:p>
                      <a:r>
                        <a:rPr lang="en-US" dirty="0" smtClean="0"/>
                        <a:t>Accounting</a:t>
                      </a:r>
                      <a:endParaRPr lang="en-US" dirty="0"/>
                    </a:p>
                  </a:txBody>
                  <a:tcPr marL="86627" marR="86627"/>
                </a:tc>
                <a:tc>
                  <a:txBody>
                    <a:bodyPr/>
                    <a:lstStyle/>
                    <a:p>
                      <a:r>
                        <a:rPr lang="en-US" dirty="0" err="1" smtClean="0"/>
                        <a:t>Entrep</a:t>
                      </a:r>
                      <a:endParaRPr lang="en-US" dirty="0" smtClean="0"/>
                    </a:p>
                    <a:p>
                      <a:r>
                        <a:rPr lang="en-US" dirty="0" smtClean="0"/>
                        <a:t>Ethics</a:t>
                      </a:r>
                      <a:endParaRPr lang="en-US" dirty="0"/>
                    </a:p>
                  </a:txBody>
                  <a:tcPr marL="86627" marR="86627"/>
                </a:tc>
              </a:tr>
            </a:tbl>
          </a:graphicData>
        </a:graphic>
      </p:graphicFrame>
    </p:spTree>
    <p:extLst>
      <p:ext uri="{BB962C8B-B14F-4D97-AF65-F5344CB8AC3E}">
        <p14:creationId xmlns:p14="http://schemas.microsoft.com/office/powerpoint/2010/main" val="3957487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Schedule Students Accurately</a:t>
            </a:r>
            <a:endParaRPr lang="en-US" dirty="0"/>
          </a:p>
        </p:txBody>
      </p:sp>
      <p:sp>
        <p:nvSpPr>
          <p:cNvPr id="3" name="Content Placeholder 2"/>
          <p:cNvSpPr>
            <a:spLocks noGrp="1"/>
          </p:cNvSpPr>
          <p:nvPr>
            <p:ph idx="1"/>
          </p:nvPr>
        </p:nvSpPr>
        <p:spPr/>
        <p:txBody>
          <a:bodyPr>
            <a:noAutofit/>
          </a:bodyPr>
          <a:lstStyle/>
          <a:p>
            <a:r>
              <a:rPr lang="en-US" sz="2800" dirty="0" smtClean="0">
                <a:solidFill>
                  <a:schemeClr val="accent5">
                    <a:lumMod val="50000"/>
                  </a:schemeClr>
                </a:solidFill>
              </a:rPr>
              <a:t>It is crucial to building a good master schedule to have students placed accurately</a:t>
            </a:r>
          </a:p>
          <a:p>
            <a:r>
              <a:rPr lang="en-US" sz="2800" dirty="0" smtClean="0">
                <a:solidFill>
                  <a:schemeClr val="accent5">
                    <a:lumMod val="50000"/>
                  </a:schemeClr>
                </a:solidFill>
              </a:rPr>
              <a:t>Assure that students in the Academies are in the correct academy courses </a:t>
            </a:r>
          </a:p>
          <a:p>
            <a:r>
              <a:rPr lang="en-US" sz="2800" dirty="0" smtClean="0">
                <a:solidFill>
                  <a:schemeClr val="accent5">
                    <a:lumMod val="50000"/>
                  </a:schemeClr>
                </a:solidFill>
              </a:rPr>
              <a:t>Follow the established coursed sequence</a:t>
            </a:r>
          </a:p>
          <a:p>
            <a:r>
              <a:rPr lang="en-US" sz="2800" dirty="0" smtClean="0">
                <a:solidFill>
                  <a:schemeClr val="accent5">
                    <a:lumMod val="50000"/>
                  </a:schemeClr>
                </a:solidFill>
              </a:rPr>
              <a:t>Reduce and Prescribe</a:t>
            </a:r>
          </a:p>
          <a:p>
            <a:r>
              <a:rPr lang="en-US" sz="2800" dirty="0" smtClean="0">
                <a:solidFill>
                  <a:schemeClr val="accent5">
                    <a:lumMod val="50000"/>
                  </a:schemeClr>
                </a:solidFill>
              </a:rPr>
              <a:t>Check and make sure that number are adding up correctly.</a:t>
            </a:r>
            <a:endParaRPr lang="en-US" sz="2800" dirty="0">
              <a:solidFill>
                <a:schemeClr val="accent5">
                  <a:lumMod val="50000"/>
                </a:schemeClr>
              </a:solidFill>
            </a:endParaRPr>
          </a:p>
        </p:txBody>
      </p:sp>
    </p:spTree>
    <p:extLst>
      <p:ext uri="{BB962C8B-B14F-4D97-AF65-F5344CB8AC3E}">
        <p14:creationId xmlns:p14="http://schemas.microsoft.com/office/powerpoint/2010/main" val="2554070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of Study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84672007"/>
              </p:ext>
            </p:extLst>
          </p:nvPr>
        </p:nvGraphicFramePr>
        <p:xfrm>
          <a:off x="457199" y="1306344"/>
          <a:ext cx="8393502" cy="4818411"/>
        </p:xfrm>
        <a:graphic>
          <a:graphicData uri="http://schemas.openxmlformats.org/drawingml/2006/table">
            <a:tbl>
              <a:tblPr firstRow="1" firstCol="1" lastRow="1" lastCol="1" bandRow="1" bandCol="1">
                <a:tableStyleId>{5C22544A-7EE6-4342-B048-85BDC9FD1C3A}</a:tableStyleId>
              </a:tblPr>
              <a:tblGrid>
                <a:gridCol w="1678573"/>
                <a:gridCol w="1678573"/>
                <a:gridCol w="1678573"/>
                <a:gridCol w="1678573"/>
                <a:gridCol w="1679210"/>
              </a:tblGrid>
              <a:tr h="244140">
                <a:tc>
                  <a:txBody>
                    <a:bodyPr/>
                    <a:lstStyle/>
                    <a:p>
                      <a:pPr marL="0" marR="0">
                        <a:spcBef>
                          <a:spcPts val="0"/>
                        </a:spcBef>
                        <a:spcAft>
                          <a:spcPts val="0"/>
                        </a:spcAft>
                      </a:pPr>
                      <a:r>
                        <a:rPr lang="en-US" sz="1200" dirty="0">
                          <a:effectLst/>
                        </a:rPr>
                        <a:t>Grad Year: </a:t>
                      </a:r>
                      <a:r>
                        <a:rPr lang="en-US" sz="1500" dirty="0">
                          <a:effectLst/>
                        </a:rPr>
                        <a:t>2017</a:t>
                      </a:r>
                      <a:endParaRPr lang="en-US" sz="1000" dirty="0">
                        <a:effectLst/>
                        <a:latin typeface="Times New Roman"/>
                        <a:ea typeface="Times New Roman"/>
                      </a:endParaRPr>
                    </a:p>
                  </a:txBody>
                  <a:tcPr marL="57371" marR="57371" marT="0" marB="0"/>
                </a:tc>
                <a:tc>
                  <a:txBody>
                    <a:bodyPr/>
                    <a:lstStyle/>
                    <a:p>
                      <a:pPr marL="0" marR="0">
                        <a:spcBef>
                          <a:spcPts val="0"/>
                        </a:spcBef>
                        <a:spcAft>
                          <a:spcPts val="0"/>
                        </a:spcAft>
                      </a:pPr>
                      <a:r>
                        <a:rPr lang="en-US" sz="1200">
                          <a:effectLst/>
                        </a:rPr>
                        <a:t>9</a:t>
                      </a:r>
                      <a:r>
                        <a:rPr lang="en-US" sz="1200" baseline="30000">
                          <a:effectLst/>
                        </a:rPr>
                        <a:t>th</a:t>
                      </a:r>
                      <a:r>
                        <a:rPr lang="en-US" sz="1200">
                          <a:effectLst/>
                        </a:rPr>
                        <a:t> Grade</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200">
                          <a:effectLst/>
                        </a:rPr>
                        <a:t>10</a:t>
                      </a:r>
                      <a:r>
                        <a:rPr lang="en-US" sz="1200" baseline="30000">
                          <a:effectLst/>
                        </a:rPr>
                        <a:t>th</a:t>
                      </a:r>
                      <a:r>
                        <a:rPr lang="en-US" sz="1200">
                          <a:effectLst/>
                        </a:rPr>
                        <a:t> Grade</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200">
                          <a:effectLst/>
                        </a:rPr>
                        <a:t>11</a:t>
                      </a:r>
                      <a:r>
                        <a:rPr lang="en-US" sz="1200" baseline="30000">
                          <a:effectLst/>
                        </a:rPr>
                        <a:t>th</a:t>
                      </a:r>
                      <a:r>
                        <a:rPr lang="en-US" sz="1200">
                          <a:effectLst/>
                        </a:rPr>
                        <a:t> Grade</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200">
                          <a:effectLst/>
                        </a:rPr>
                        <a:t>12</a:t>
                      </a:r>
                      <a:r>
                        <a:rPr lang="en-US" sz="1200" baseline="30000">
                          <a:effectLst/>
                        </a:rPr>
                        <a:t>th</a:t>
                      </a:r>
                      <a:r>
                        <a:rPr lang="en-US" sz="1200">
                          <a:effectLst/>
                        </a:rPr>
                        <a:t> Grade</a:t>
                      </a:r>
                      <a:endParaRPr lang="en-US" sz="1000">
                        <a:effectLst/>
                        <a:latin typeface="Times New Roman"/>
                        <a:ea typeface="Times New Roman"/>
                      </a:endParaRPr>
                    </a:p>
                  </a:txBody>
                  <a:tcPr marL="57371" marR="57371" marT="0" marB="0"/>
                </a:tc>
              </a:tr>
              <a:tr h="162760">
                <a:tc>
                  <a:txBody>
                    <a:bodyPr/>
                    <a:lstStyle/>
                    <a:p>
                      <a:pPr marL="0" marR="0">
                        <a:spcBef>
                          <a:spcPts val="0"/>
                        </a:spcBef>
                        <a:spcAft>
                          <a:spcPts val="0"/>
                        </a:spcAft>
                      </a:pPr>
                      <a:r>
                        <a:rPr lang="en-US" sz="1000">
                          <a:effectLst/>
                        </a:rPr>
                        <a:t>English</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Comp 1/       Accl</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Comp 2/     honors</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Eng Comp3 /    AP</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Eng Comp 4 /   AP</a:t>
                      </a:r>
                      <a:endParaRPr lang="en-US" sz="1000">
                        <a:effectLst/>
                        <a:latin typeface="Times New Roman"/>
                        <a:ea typeface="Times New Roman"/>
                      </a:endParaRPr>
                    </a:p>
                  </a:txBody>
                  <a:tcPr marL="57371" marR="57371" marT="0" marB="0"/>
                </a:tc>
              </a:tr>
              <a:tr h="651042">
                <a:tc>
                  <a:txBody>
                    <a:bodyPr/>
                    <a:lstStyle/>
                    <a:p>
                      <a:pPr marL="0" marR="0">
                        <a:spcBef>
                          <a:spcPts val="0"/>
                        </a:spcBef>
                        <a:spcAft>
                          <a:spcPts val="0"/>
                        </a:spcAft>
                      </a:pPr>
                      <a:r>
                        <a:rPr lang="en-US" sz="1000">
                          <a:effectLst/>
                        </a:rPr>
                        <a:t>Math</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Algebra</a:t>
                      </a:r>
                    </a:p>
                    <a:p>
                      <a:pPr marL="0" marR="0">
                        <a:spcBef>
                          <a:spcPts val="0"/>
                        </a:spcBef>
                        <a:spcAft>
                          <a:spcPts val="0"/>
                        </a:spcAft>
                      </a:pPr>
                      <a:r>
                        <a:rPr lang="en-US" sz="1000">
                          <a:effectLst/>
                        </a:rPr>
                        <a:t>PAH Geometry</a:t>
                      </a: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Algebra</a:t>
                      </a:r>
                    </a:p>
                    <a:p>
                      <a:pPr marL="0" marR="0">
                        <a:spcBef>
                          <a:spcPts val="0"/>
                        </a:spcBef>
                        <a:spcAft>
                          <a:spcPts val="0"/>
                        </a:spcAft>
                      </a:pPr>
                      <a:r>
                        <a:rPr lang="en-US" sz="1000">
                          <a:effectLst/>
                        </a:rPr>
                        <a:t>PAH Geometry</a:t>
                      </a:r>
                    </a:p>
                    <a:p>
                      <a:pPr marL="0" marR="0">
                        <a:spcBef>
                          <a:spcPts val="0"/>
                        </a:spcBef>
                        <a:spcAft>
                          <a:spcPts val="0"/>
                        </a:spcAft>
                      </a:pPr>
                      <a:r>
                        <a:rPr lang="en-US" sz="1000">
                          <a:effectLst/>
                        </a:rPr>
                        <a:t>PAH Algebra 2</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Geometry</a:t>
                      </a:r>
                    </a:p>
                    <a:p>
                      <a:pPr marL="0" marR="0">
                        <a:spcBef>
                          <a:spcPts val="0"/>
                        </a:spcBef>
                        <a:spcAft>
                          <a:spcPts val="0"/>
                        </a:spcAft>
                      </a:pPr>
                      <a:r>
                        <a:rPr lang="en-US" sz="1000">
                          <a:effectLst/>
                        </a:rPr>
                        <a:t>PAH Algebra 2</a:t>
                      </a:r>
                    </a:p>
                    <a:p>
                      <a:pPr marL="0" marR="0">
                        <a:spcBef>
                          <a:spcPts val="0"/>
                        </a:spcBef>
                        <a:spcAft>
                          <a:spcPts val="0"/>
                        </a:spcAft>
                      </a:pPr>
                      <a:r>
                        <a:rPr lang="en-US" sz="1000">
                          <a:effectLst/>
                        </a:rPr>
                        <a:t>PAH Pre-Calc</a:t>
                      </a: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Statistics AP</a:t>
                      </a:r>
                    </a:p>
                    <a:p>
                      <a:pPr marL="0" marR="0">
                        <a:spcBef>
                          <a:spcPts val="0"/>
                        </a:spcBef>
                        <a:spcAft>
                          <a:spcPts val="0"/>
                        </a:spcAft>
                      </a:pPr>
                      <a:r>
                        <a:rPr lang="en-US" sz="1000">
                          <a:effectLst/>
                        </a:rPr>
                        <a:t>PAH Pre Calc</a:t>
                      </a:r>
                    </a:p>
                    <a:p>
                      <a:pPr marL="0" marR="0">
                        <a:spcBef>
                          <a:spcPts val="0"/>
                        </a:spcBef>
                        <a:spcAft>
                          <a:spcPts val="0"/>
                        </a:spcAft>
                      </a:pPr>
                      <a:r>
                        <a:rPr lang="en-US" sz="1000">
                          <a:effectLst/>
                        </a:rPr>
                        <a:t>Calculus AP</a:t>
                      </a: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r>
              <a:tr h="325521">
                <a:tc>
                  <a:txBody>
                    <a:bodyPr/>
                    <a:lstStyle/>
                    <a:p>
                      <a:pPr marL="0" marR="0">
                        <a:spcBef>
                          <a:spcPts val="0"/>
                        </a:spcBef>
                        <a:spcAft>
                          <a:spcPts val="0"/>
                        </a:spcAft>
                      </a:pPr>
                      <a:r>
                        <a:rPr lang="en-US" sz="1000">
                          <a:effectLst/>
                        </a:rPr>
                        <a:t>Science</a:t>
                      </a: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Science</a:t>
                      </a:r>
                    </a:p>
                    <a:p>
                      <a:pPr marL="0" marR="0">
                        <a:spcBef>
                          <a:spcPts val="0"/>
                        </a:spcBef>
                        <a:spcAft>
                          <a:spcPts val="0"/>
                        </a:spcAft>
                      </a:pPr>
                      <a:r>
                        <a:rPr lang="en-US" sz="1000">
                          <a:effectLst/>
                        </a:rPr>
                        <a:t>PAH Chem</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dirty="0">
                          <a:effectLst/>
                        </a:rPr>
                        <a:t>PAH Biology</a:t>
                      </a:r>
                    </a:p>
                    <a:p>
                      <a:pPr marL="0" marR="0">
                        <a:spcBef>
                          <a:spcPts val="0"/>
                        </a:spcBef>
                        <a:spcAft>
                          <a:spcPts val="0"/>
                        </a:spcAft>
                      </a:pPr>
                      <a:r>
                        <a:rPr lang="en-US" sz="1000" dirty="0">
                          <a:effectLst/>
                        </a:rPr>
                        <a:t>PAH Biology   /AP</a:t>
                      </a:r>
                      <a:endParaRPr lang="en-US" sz="1000" dirty="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Chemistry</a:t>
                      </a:r>
                    </a:p>
                    <a:p>
                      <a:pPr marL="0" marR="0">
                        <a:spcBef>
                          <a:spcPts val="0"/>
                        </a:spcBef>
                        <a:spcAft>
                          <a:spcPts val="0"/>
                        </a:spcAft>
                      </a:pPr>
                      <a:r>
                        <a:rPr lang="en-US" sz="1000">
                          <a:effectLst/>
                        </a:rPr>
                        <a:t>Chem AP     Bio Chem</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Physiology</a:t>
                      </a:r>
                    </a:p>
                    <a:p>
                      <a:pPr marL="0" marR="0">
                        <a:spcBef>
                          <a:spcPts val="0"/>
                        </a:spcBef>
                        <a:spcAft>
                          <a:spcPts val="0"/>
                        </a:spcAft>
                      </a:pPr>
                      <a:r>
                        <a:rPr lang="en-US" sz="1000">
                          <a:effectLst/>
                        </a:rPr>
                        <a:t>Chem AP      Bio Chem</a:t>
                      </a:r>
                      <a:endParaRPr lang="en-US" sz="1000">
                        <a:effectLst/>
                        <a:latin typeface="Times New Roman"/>
                        <a:ea typeface="Times New Roman"/>
                      </a:endParaRPr>
                    </a:p>
                  </a:txBody>
                  <a:tcPr marL="57371" marR="57371" marT="0" marB="0"/>
                </a:tc>
              </a:tr>
              <a:tr h="325521">
                <a:tc>
                  <a:txBody>
                    <a:bodyPr/>
                    <a:lstStyle/>
                    <a:p>
                      <a:pPr marL="0" marR="0">
                        <a:spcBef>
                          <a:spcPts val="0"/>
                        </a:spcBef>
                        <a:spcAft>
                          <a:spcPts val="0"/>
                        </a:spcAft>
                      </a:pPr>
                      <a:r>
                        <a:rPr lang="en-US" sz="1000">
                          <a:effectLst/>
                        </a:rPr>
                        <a:t>Social Science</a:t>
                      </a: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World History</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US History   /AP</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PAH Civics/Econ</a:t>
                      </a:r>
                      <a:endParaRPr lang="en-US" sz="1000">
                        <a:effectLst/>
                        <a:latin typeface="Times New Roman"/>
                        <a:ea typeface="Times New Roman"/>
                      </a:endParaRPr>
                    </a:p>
                  </a:txBody>
                  <a:tcPr marL="57371" marR="57371" marT="0" marB="0"/>
                </a:tc>
              </a:tr>
              <a:tr h="162760">
                <a:tc>
                  <a:txBody>
                    <a:bodyPr/>
                    <a:lstStyle/>
                    <a:p>
                      <a:pPr marL="0" marR="0">
                        <a:spcBef>
                          <a:spcPts val="0"/>
                        </a:spcBef>
                        <a:spcAft>
                          <a:spcPts val="0"/>
                        </a:spcAft>
                      </a:pPr>
                      <a:r>
                        <a:rPr lang="en-US" sz="1000">
                          <a:effectLst/>
                        </a:rPr>
                        <a:t>Foreign Language</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Sp 1   Sp lit  1  French 1</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Sp     Sp lit      French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Sp    Sp Lit    French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Sp     Sp Lit      French</a:t>
                      </a:r>
                      <a:endParaRPr lang="en-US" sz="1000">
                        <a:effectLst/>
                        <a:latin typeface="Times New Roman"/>
                        <a:ea typeface="Times New Roman"/>
                      </a:endParaRPr>
                    </a:p>
                  </a:txBody>
                  <a:tcPr marL="57371" marR="57371" marT="0" marB="0"/>
                </a:tc>
              </a:tr>
              <a:tr h="325521">
                <a:tc>
                  <a:txBody>
                    <a:bodyPr/>
                    <a:lstStyle/>
                    <a:p>
                      <a:pPr marL="0" marR="0">
                        <a:spcBef>
                          <a:spcPts val="0"/>
                        </a:spcBef>
                        <a:spcAft>
                          <a:spcPts val="0"/>
                        </a:spcAft>
                      </a:pPr>
                      <a:r>
                        <a:rPr lang="en-US" sz="1000">
                          <a:effectLst/>
                        </a:rPr>
                        <a:t>Visual Performing Art</a:t>
                      </a: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r>
              <a:tr h="325521">
                <a:tc>
                  <a:txBody>
                    <a:bodyPr/>
                    <a:lstStyle/>
                    <a:p>
                      <a:pPr marL="0" marR="0">
                        <a:spcBef>
                          <a:spcPts val="0"/>
                        </a:spcBef>
                        <a:spcAft>
                          <a:spcPts val="0"/>
                        </a:spcAft>
                      </a:pPr>
                      <a:r>
                        <a:rPr lang="en-US" sz="1000">
                          <a:effectLst/>
                        </a:rPr>
                        <a:t>PE</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dirty="0">
                          <a:effectLst/>
                        </a:rPr>
                        <a:t>Freshman PE</a:t>
                      </a:r>
                      <a:endParaRPr lang="en-US" sz="1000" dirty="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PE      Cadets       Dance</a:t>
                      </a:r>
                    </a:p>
                    <a:p>
                      <a:pPr marL="0" marR="0">
                        <a:spcBef>
                          <a:spcPts val="0"/>
                        </a:spcBef>
                        <a:spcAft>
                          <a:spcPts val="0"/>
                        </a:spcAft>
                      </a:pPr>
                      <a:r>
                        <a:rPr lang="en-US" sz="1000">
                          <a:effectLst/>
                        </a:rPr>
                        <a:t> Wt Training      Tennis</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PE      Cadets       Dance</a:t>
                      </a:r>
                    </a:p>
                    <a:p>
                      <a:pPr marL="0" marR="0">
                        <a:spcBef>
                          <a:spcPts val="0"/>
                        </a:spcBef>
                        <a:spcAft>
                          <a:spcPts val="0"/>
                        </a:spcAft>
                      </a:pPr>
                      <a:r>
                        <a:rPr lang="en-US" sz="1000">
                          <a:effectLst/>
                        </a:rPr>
                        <a:t> Wt Training      Tennis</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PE      Cadets       Dance</a:t>
                      </a:r>
                    </a:p>
                    <a:p>
                      <a:pPr marL="0" marR="0">
                        <a:spcBef>
                          <a:spcPts val="0"/>
                        </a:spcBef>
                        <a:spcAft>
                          <a:spcPts val="0"/>
                        </a:spcAft>
                      </a:pPr>
                      <a:r>
                        <a:rPr lang="en-US" sz="1000">
                          <a:effectLst/>
                        </a:rPr>
                        <a:t> Wt Training      Tennis</a:t>
                      </a:r>
                      <a:endParaRPr lang="en-US" sz="1000">
                        <a:effectLst/>
                        <a:latin typeface="Times New Roman"/>
                        <a:ea typeface="Times New Roman"/>
                      </a:endParaRPr>
                    </a:p>
                  </a:txBody>
                  <a:tcPr marL="57371" marR="57371" marT="0" marB="0"/>
                </a:tc>
              </a:tr>
              <a:tr h="813802">
                <a:tc>
                  <a:txBody>
                    <a:bodyPr/>
                    <a:lstStyle/>
                    <a:p>
                      <a:pPr marL="0" marR="0">
                        <a:spcBef>
                          <a:spcPts val="0"/>
                        </a:spcBef>
                        <a:spcAft>
                          <a:spcPts val="0"/>
                        </a:spcAft>
                      </a:pPr>
                      <a:r>
                        <a:rPr lang="en-US" sz="1000">
                          <a:effectLst/>
                        </a:rPr>
                        <a:t>PAH Elective</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Intro to Med Sci &amp;</a:t>
                      </a:r>
                    </a:p>
                    <a:p>
                      <a:pPr marL="0" marR="0">
                        <a:spcBef>
                          <a:spcPts val="0"/>
                        </a:spcBef>
                        <a:spcAft>
                          <a:spcPts val="0"/>
                        </a:spcAft>
                      </a:pPr>
                      <a:r>
                        <a:rPr lang="en-US" sz="1000">
                          <a:effectLst/>
                        </a:rPr>
                        <a:t>Global Health</a:t>
                      </a:r>
                    </a:p>
                    <a:p>
                      <a:pPr marL="0" marR="0">
                        <a:spcBef>
                          <a:spcPts val="0"/>
                        </a:spcBef>
                        <a:spcAft>
                          <a:spcPts val="0"/>
                        </a:spcAft>
                      </a:pPr>
                      <a:r>
                        <a:rPr lang="en-US" sz="1000">
                          <a:effectLst/>
                        </a:rPr>
                        <a:t> </a:t>
                      </a: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Medical Ethics</a:t>
                      </a:r>
                    </a:p>
                    <a:p>
                      <a:pPr marL="0" marR="0">
                        <a:spcBef>
                          <a:spcPts val="0"/>
                        </a:spcBef>
                        <a:spcAft>
                          <a:spcPts val="0"/>
                        </a:spcAft>
                      </a:pPr>
                      <a:r>
                        <a:rPr lang="en-US" sz="1000">
                          <a:effectLst/>
                        </a:rPr>
                        <a:t>or</a:t>
                      </a:r>
                    </a:p>
                    <a:p>
                      <a:pPr marL="0" marR="0">
                        <a:spcBef>
                          <a:spcPts val="0"/>
                        </a:spcBef>
                        <a:spcAft>
                          <a:spcPts val="0"/>
                        </a:spcAft>
                      </a:pPr>
                      <a:r>
                        <a:rPr lang="en-US" sz="1000">
                          <a:effectLst/>
                        </a:rPr>
                        <a:t>Bio Tech</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Essentials of Med </a:t>
                      </a:r>
                    </a:p>
                    <a:p>
                      <a:pPr marL="0" marR="0">
                        <a:spcBef>
                          <a:spcPts val="0"/>
                        </a:spcBef>
                        <a:spcAft>
                          <a:spcPts val="0"/>
                        </a:spcAft>
                      </a:pPr>
                      <a:r>
                        <a:rPr lang="en-US" sz="1000">
                          <a:effectLst/>
                        </a:rPr>
                        <a:t>or</a:t>
                      </a:r>
                    </a:p>
                    <a:p>
                      <a:pPr marL="0" marR="0">
                        <a:spcBef>
                          <a:spcPts val="0"/>
                        </a:spcBef>
                        <a:spcAft>
                          <a:spcPts val="0"/>
                        </a:spcAft>
                      </a:pPr>
                      <a:r>
                        <a:rPr lang="en-US" sz="1000">
                          <a:effectLst/>
                        </a:rPr>
                        <a:t>Adv Med Asst</a:t>
                      </a: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Senior Defense</a:t>
                      </a:r>
                    </a:p>
                    <a:p>
                      <a:pPr marL="0" marR="0">
                        <a:spcBef>
                          <a:spcPts val="0"/>
                        </a:spcBef>
                        <a:spcAft>
                          <a:spcPts val="0"/>
                        </a:spcAft>
                      </a:pPr>
                      <a:r>
                        <a:rPr lang="en-US" sz="1000">
                          <a:effectLst/>
                        </a:rPr>
                        <a:t>(adv Med)</a:t>
                      </a:r>
                    </a:p>
                    <a:p>
                      <a:pPr marL="0" marR="0">
                        <a:spcBef>
                          <a:spcPts val="0"/>
                        </a:spcBef>
                        <a:spcAft>
                          <a:spcPts val="0"/>
                        </a:spcAft>
                      </a:pPr>
                      <a:r>
                        <a:rPr lang="en-US" sz="1000">
                          <a:effectLst/>
                        </a:rPr>
                        <a:t>or</a:t>
                      </a:r>
                    </a:p>
                    <a:p>
                      <a:pPr marL="0" marR="0">
                        <a:spcBef>
                          <a:spcPts val="0"/>
                        </a:spcBef>
                        <a:spcAft>
                          <a:spcPts val="0"/>
                        </a:spcAft>
                      </a:pPr>
                      <a:r>
                        <a:rPr lang="en-US" sz="1000">
                          <a:effectLst/>
                        </a:rPr>
                        <a:t>EMT (X2)</a:t>
                      </a: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r>
              <a:tr h="325521">
                <a:tc>
                  <a:txBody>
                    <a:bodyPr/>
                    <a:lstStyle/>
                    <a:p>
                      <a:pPr marL="0" marR="0">
                        <a:spcBef>
                          <a:spcPts val="0"/>
                        </a:spcBef>
                        <a:spcAft>
                          <a:spcPts val="0"/>
                        </a:spcAft>
                      </a:pPr>
                      <a:r>
                        <a:rPr lang="en-US" sz="1000">
                          <a:effectLst/>
                        </a:rPr>
                        <a:t>Elective</a:t>
                      </a: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r>
              <a:tr h="325521">
                <a:tc>
                  <a:txBody>
                    <a:bodyPr/>
                    <a:lstStyle/>
                    <a:p>
                      <a:pPr marL="0" marR="0">
                        <a:spcBef>
                          <a:spcPts val="0"/>
                        </a:spcBef>
                        <a:spcAft>
                          <a:spcPts val="0"/>
                        </a:spcAft>
                      </a:pPr>
                      <a:r>
                        <a:rPr lang="en-US" sz="1000">
                          <a:effectLst/>
                        </a:rPr>
                        <a:t>After School Classes</a:t>
                      </a: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CNA</a:t>
                      </a:r>
                      <a:endParaRPr lang="en-US" sz="1000">
                        <a:effectLst/>
                        <a:latin typeface="Times New Roman"/>
                        <a:ea typeface="Times New Roman"/>
                      </a:endParaRPr>
                    </a:p>
                  </a:txBody>
                  <a:tcPr marL="57371" marR="57371" marT="0" marB="0"/>
                </a:tc>
              </a:tr>
              <a:tr h="311957">
                <a:tc>
                  <a:txBody>
                    <a:bodyPr/>
                    <a:lstStyle/>
                    <a:p>
                      <a:pPr marL="0" marR="0">
                        <a:spcBef>
                          <a:spcPts val="0"/>
                        </a:spcBef>
                        <a:spcAft>
                          <a:spcPts val="0"/>
                        </a:spcAft>
                      </a:pPr>
                      <a:r>
                        <a:rPr lang="en-US" sz="900">
                          <a:effectLst/>
                        </a:rPr>
                        <a:t>On-Line /SummerClasses</a:t>
                      </a:r>
                      <a:endParaRPr lang="en-US" sz="1000">
                        <a:effectLst/>
                      </a:endParaRPr>
                    </a:p>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 </a:t>
                      </a:r>
                      <a:endParaRPr lang="en-US" sz="1000">
                        <a:effectLst/>
                        <a:latin typeface="Times New Roman"/>
                        <a:ea typeface="Times New Roman"/>
                      </a:endParaRPr>
                    </a:p>
                  </a:txBody>
                  <a:tcPr marL="57371" marR="57371" marT="0" marB="0"/>
                </a:tc>
                <a:tc>
                  <a:txBody>
                    <a:bodyPr/>
                    <a:lstStyle/>
                    <a:p>
                      <a:pPr marL="0" marR="0">
                        <a:spcBef>
                          <a:spcPts val="0"/>
                        </a:spcBef>
                        <a:spcAft>
                          <a:spcPts val="0"/>
                        </a:spcAft>
                      </a:pPr>
                      <a:r>
                        <a:rPr lang="en-US" sz="1000">
                          <a:effectLst/>
                        </a:rPr>
                        <a:t>CNA</a:t>
                      </a:r>
                      <a:endParaRPr lang="en-US" sz="1000">
                        <a:effectLst/>
                        <a:latin typeface="Times New Roman"/>
                        <a:ea typeface="Times New Roman"/>
                      </a:endParaRPr>
                    </a:p>
                  </a:txBody>
                  <a:tcPr marL="57371" marR="57371" marT="0" marB="0"/>
                </a:tc>
              </a:tr>
              <a:tr h="518824">
                <a:tc gridSpan="5">
                  <a:txBody>
                    <a:bodyPr/>
                    <a:lstStyle/>
                    <a:p>
                      <a:pPr marL="0" marR="0">
                        <a:spcBef>
                          <a:spcPts val="0"/>
                        </a:spcBef>
                        <a:spcAft>
                          <a:spcPts val="0"/>
                        </a:spcAft>
                      </a:pPr>
                      <a:r>
                        <a:rPr lang="en-US" sz="1000" dirty="0">
                          <a:effectLst/>
                        </a:rPr>
                        <a:t>Post High School Plan: </a:t>
                      </a:r>
                      <a:r>
                        <a:rPr lang="en-US" sz="2200" dirty="0">
                          <a:effectLst/>
                        </a:rPr>
                        <a:t>□</a:t>
                      </a:r>
                      <a:r>
                        <a:rPr lang="en-US" sz="1000" dirty="0">
                          <a:effectLst/>
                        </a:rPr>
                        <a:t>Work  </a:t>
                      </a:r>
                      <a:r>
                        <a:rPr lang="en-US" sz="2200" dirty="0">
                          <a:effectLst/>
                        </a:rPr>
                        <a:t>□</a:t>
                      </a:r>
                      <a:r>
                        <a:rPr lang="en-US" sz="1000" dirty="0">
                          <a:effectLst/>
                        </a:rPr>
                        <a:t>2 </a:t>
                      </a:r>
                      <a:r>
                        <a:rPr lang="en-US" sz="1000" dirty="0" err="1">
                          <a:effectLst/>
                        </a:rPr>
                        <a:t>yr</a:t>
                      </a:r>
                      <a:r>
                        <a:rPr lang="en-US" sz="2200" dirty="0">
                          <a:effectLst/>
                        </a:rPr>
                        <a:t> </a:t>
                      </a:r>
                      <a:r>
                        <a:rPr lang="en-US" sz="1000" dirty="0">
                          <a:effectLst/>
                        </a:rPr>
                        <a:t>college </a:t>
                      </a:r>
                      <a:r>
                        <a:rPr lang="en-US" sz="2200" dirty="0">
                          <a:effectLst/>
                        </a:rPr>
                        <a:t>□</a:t>
                      </a:r>
                      <a:r>
                        <a:rPr lang="en-US" sz="1000" dirty="0">
                          <a:effectLst/>
                        </a:rPr>
                        <a:t> 4 </a:t>
                      </a:r>
                      <a:r>
                        <a:rPr lang="en-US" sz="1000" dirty="0" err="1">
                          <a:effectLst/>
                        </a:rPr>
                        <a:t>yr</a:t>
                      </a:r>
                      <a:r>
                        <a:rPr lang="en-US" sz="1000" dirty="0">
                          <a:effectLst/>
                        </a:rPr>
                        <a:t> college </a:t>
                      </a:r>
                      <a:r>
                        <a:rPr lang="en-US" sz="2200" dirty="0">
                          <a:effectLst/>
                        </a:rPr>
                        <a:t>□</a:t>
                      </a:r>
                      <a:r>
                        <a:rPr lang="en-US" sz="1000" dirty="0">
                          <a:effectLst/>
                        </a:rPr>
                        <a:t>trade school </a:t>
                      </a:r>
                      <a:r>
                        <a:rPr lang="en-US" sz="2200" dirty="0">
                          <a:effectLst/>
                        </a:rPr>
                        <a:t>□</a:t>
                      </a:r>
                      <a:r>
                        <a:rPr lang="en-US" sz="1000" dirty="0">
                          <a:effectLst/>
                        </a:rPr>
                        <a:t>military ______________________________</a:t>
                      </a:r>
                    </a:p>
                    <a:p>
                      <a:pPr marL="0" marR="0">
                        <a:spcBef>
                          <a:spcPts val="0"/>
                        </a:spcBef>
                        <a:spcAft>
                          <a:spcPts val="0"/>
                        </a:spcAft>
                      </a:pPr>
                      <a:r>
                        <a:rPr lang="en-US" sz="1000" dirty="0">
                          <a:effectLst/>
                        </a:rPr>
                        <a:t> </a:t>
                      </a:r>
                      <a:endParaRPr lang="en-US" sz="1000" dirty="0">
                        <a:effectLst/>
                        <a:latin typeface="Times New Roman"/>
                        <a:ea typeface="Times New Roman"/>
                      </a:endParaRPr>
                    </a:p>
                  </a:txBody>
                  <a:tcPr marL="57371" marR="5737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511428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25862808"/>
              </p:ext>
            </p:extLst>
          </p:nvPr>
        </p:nvGraphicFramePr>
        <p:xfrm>
          <a:off x="761999" y="228600"/>
          <a:ext cx="7795405" cy="6051440"/>
        </p:xfrm>
        <a:graphic>
          <a:graphicData uri="http://schemas.openxmlformats.org/drawingml/2006/table">
            <a:tbl>
              <a:tblPr/>
              <a:tblGrid>
                <a:gridCol w="859082"/>
                <a:gridCol w="1690893"/>
                <a:gridCol w="345451"/>
                <a:gridCol w="545450"/>
                <a:gridCol w="545450"/>
                <a:gridCol w="545450"/>
                <a:gridCol w="231817"/>
                <a:gridCol w="286361"/>
                <a:gridCol w="695449"/>
                <a:gridCol w="586359"/>
                <a:gridCol w="872719"/>
                <a:gridCol w="590924"/>
              </a:tblGrid>
              <a:tr h="302572">
                <a:tc gridSpan="2">
                  <a:txBody>
                    <a:bodyPr/>
                    <a:lstStyle/>
                    <a:p>
                      <a:pPr algn="l" fontAlgn="t"/>
                      <a:r>
                        <a:rPr lang="en-US" sz="1000" b="0" i="0" u="none" strike="noStrike" dirty="0">
                          <a:latin typeface="Arial"/>
                        </a:rPr>
                        <a:t>Course Number and Title</a:t>
                      </a:r>
                    </a:p>
                  </a:txBody>
                  <a:tcPr marL="9525" marR="9525" marT="9525" marB="0">
                    <a:lnL>
                      <a:noFill/>
                    </a:lnL>
                    <a:lnR>
                      <a:noFill/>
                    </a:lnR>
                    <a:lnT>
                      <a:noFill/>
                    </a:lnT>
                    <a:lnB>
                      <a:noFill/>
                    </a:lnB>
                    <a:solidFill>
                      <a:srgbClr val="FFFFFF"/>
                    </a:solidFill>
                  </a:tcPr>
                </a:tc>
                <a:tc hMerge="1">
                  <a:txBody>
                    <a:bodyPr/>
                    <a:lstStyle/>
                    <a:p>
                      <a:endParaRPr lang="en-US"/>
                    </a:p>
                  </a:txBody>
                  <a:tcPr/>
                </a:tc>
                <a:tc>
                  <a:txBody>
                    <a:bodyPr/>
                    <a:lstStyle/>
                    <a:p>
                      <a:pPr algn="ctr" fontAlgn="t"/>
                      <a:r>
                        <a:rPr lang="en-US" sz="1000" b="0" i="0" u="none" strike="noStrike">
                          <a:latin typeface="Arial"/>
                        </a:rPr>
                        <a:t>8th</a:t>
                      </a:r>
                    </a:p>
                  </a:txBody>
                  <a:tcPr marL="9525" marR="9525" marT="9525" marB="0">
                    <a:lnL>
                      <a:noFill/>
                    </a:lnL>
                    <a:lnR>
                      <a:noFill/>
                    </a:lnR>
                    <a:lnT>
                      <a:noFill/>
                    </a:lnT>
                    <a:lnB>
                      <a:noFill/>
                    </a:lnB>
                    <a:solidFill>
                      <a:srgbClr val="FFFFFF"/>
                    </a:solidFill>
                  </a:tcPr>
                </a:tc>
                <a:tc>
                  <a:txBody>
                    <a:bodyPr/>
                    <a:lstStyle/>
                    <a:p>
                      <a:pPr algn="ctr" fontAlgn="t"/>
                      <a:r>
                        <a:rPr lang="en-US" sz="1000" b="0" i="0" u="none" strike="noStrike">
                          <a:latin typeface="Arial"/>
                        </a:rPr>
                        <a:t>9th</a:t>
                      </a:r>
                    </a:p>
                  </a:txBody>
                  <a:tcPr marL="9525" marR="9525" marT="9525" marB="0">
                    <a:lnL>
                      <a:noFill/>
                    </a:lnL>
                    <a:lnR>
                      <a:noFill/>
                    </a:lnR>
                    <a:lnT>
                      <a:noFill/>
                    </a:lnT>
                    <a:lnB>
                      <a:noFill/>
                    </a:lnB>
                    <a:solidFill>
                      <a:srgbClr val="FFFFFF"/>
                    </a:solidFill>
                  </a:tcPr>
                </a:tc>
                <a:tc>
                  <a:txBody>
                    <a:bodyPr/>
                    <a:lstStyle/>
                    <a:p>
                      <a:pPr algn="ctr" fontAlgn="t"/>
                      <a:r>
                        <a:rPr lang="en-US" sz="1000" b="0" i="0" u="none" strike="noStrike">
                          <a:latin typeface="Arial"/>
                        </a:rPr>
                        <a:t>10th </a:t>
                      </a:r>
                    </a:p>
                  </a:txBody>
                  <a:tcPr marL="9525" marR="9525" marT="9525" marB="0">
                    <a:lnL>
                      <a:noFill/>
                    </a:lnL>
                    <a:lnR>
                      <a:noFill/>
                    </a:lnR>
                    <a:lnT>
                      <a:noFill/>
                    </a:lnT>
                    <a:lnB>
                      <a:noFill/>
                    </a:lnB>
                    <a:solidFill>
                      <a:srgbClr val="FFFFFF"/>
                    </a:solidFill>
                  </a:tcPr>
                </a:tc>
                <a:tc>
                  <a:txBody>
                    <a:bodyPr/>
                    <a:lstStyle/>
                    <a:p>
                      <a:pPr algn="ctr" fontAlgn="t"/>
                      <a:r>
                        <a:rPr lang="en-US" sz="1000" b="0" i="0" u="none" strike="noStrike">
                          <a:latin typeface="Arial"/>
                        </a:rPr>
                        <a:t>11th </a:t>
                      </a:r>
                    </a:p>
                  </a:txBody>
                  <a:tcPr marL="9525" marR="9525" marT="9525" marB="0">
                    <a:lnL>
                      <a:noFill/>
                    </a:lnL>
                    <a:lnR>
                      <a:noFill/>
                    </a:lnR>
                    <a:lnT>
                      <a:noFill/>
                    </a:lnT>
                    <a:lnB>
                      <a:noFill/>
                    </a:lnB>
                    <a:solidFill>
                      <a:srgbClr val="FFFFFF"/>
                    </a:solidFill>
                  </a:tcPr>
                </a:tc>
                <a:tc gridSpan="2">
                  <a:txBody>
                    <a:bodyPr/>
                    <a:lstStyle/>
                    <a:p>
                      <a:pPr algn="l" fontAlgn="t"/>
                      <a:r>
                        <a:rPr lang="en-US" sz="1000" b="0" i="0" u="none" strike="noStrike">
                          <a:latin typeface="Arial"/>
                        </a:rPr>
                        <a:t>12th</a:t>
                      </a:r>
                    </a:p>
                  </a:txBody>
                  <a:tcPr marL="9525" marR="9525" marT="9525" marB="0">
                    <a:lnL>
                      <a:noFill/>
                    </a:lnL>
                    <a:lnR>
                      <a:noFill/>
                    </a:lnR>
                    <a:lnT>
                      <a:noFill/>
                    </a:lnT>
                    <a:lnB>
                      <a:noFill/>
                    </a:lnB>
                    <a:solidFill>
                      <a:srgbClr val="FFFFFF"/>
                    </a:solidFill>
                  </a:tcPr>
                </a:tc>
                <a:tc hMerge="1">
                  <a:txBody>
                    <a:bodyPr/>
                    <a:lstStyle/>
                    <a:p>
                      <a:endParaRPr lang="en-US"/>
                    </a:p>
                  </a:txBody>
                  <a:tcPr/>
                </a:tc>
                <a:tc>
                  <a:txBody>
                    <a:bodyPr/>
                    <a:lstStyle/>
                    <a:p>
                      <a:pPr algn="ctr" fontAlgn="t"/>
                      <a:r>
                        <a:rPr lang="en-US" sz="1000" b="0" i="0" u="none" strike="noStrike">
                          <a:latin typeface="Arial"/>
                        </a:rPr>
                        <a:t>TOTAL</a:t>
                      </a:r>
                    </a:p>
                  </a:txBody>
                  <a:tcPr marL="9525" marR="9525" marT="9525" marB="0">
                    <a:lnL>
                      <a:noFill/>
                    </a:lnL>
                    <a:lnR>
                      <a:noFill/>
                    </a:lnR>
                    <a:lnT>
                      <a:noFill/>
                    </a:lnT>
                    <a:lnB>
                      <a:noFill/>
                    </a:lnB>
                    <a:solidFill>
                      <a:srgbClr val="FFFFFF"/>
                    </a:solidFill>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gridSpan="2">
                  <a:txBody>
                    <a:bodyPr/>
                    <a:lstStyle/>
                    <a:p>
                      <a:pPr algn="ctr" fontAlgn="b"/>
                      <a:r>
                        <a:rPr lang="en-US" sz="1000" b="0" i="0" u="none" strike="noStrike" dirty="0" smtClean="0">
                          <a:latin typeface="Arial"/>
                        </a:rPr>
                        <a:t># of Sections</a:t>
                      </a:r>
                      <a:endParaRPr lang="en-US" sz="1000" b="0" i="0" u="none" strike="noStrike" dirty="0">
                        <a:latin typeface="Arial"/>
                      </a:endParaRPr>
                    </a:p>
                  </a:txBody>
                  <a:tcPr marL="9525" marR="9525" marT="9525" marB="0">
                    <a:lnL>
                      <a:noFill/>
                    </a:lnL>
                    <a:lnR>
                      <a:noFill/>
                    </a:lnR>
                    <a:lnT>
                      <a:noFill/>
                    </a:lnT>
                    <a:lnB>
                      <a:noFill/>
                    </a:lnB>
                  </a:tcPr>
                </a:tc>
                <a:tc hMerge="1">
                  <a:txBody>
                    <a:bodyPr/>
                    <a:lstStyle/>
                    <a:p>
                      <a:pPr algn="ctr" fontAlgn="b"/>
                      <a:endParaRPr lang="en-US" sz="1100" b="1" i="0" u="none" strike="noStrike" dirty="0">
                        <a:latin typeface="Arial"/>
                      </a:endParaRPr>
                    </a:p>
                  </a:txBody>
                  <a:tcPr marL="9525" marR="9525" marT="9525" marB="0">
                    <a:lnL>
                      <a:noFill/>
                    </a:lnL>
                    <a:lnR>
                      <a:noFill/>
                    </a:lnR>
                    <a:lnT>
                      <a:noFill/>
                    </a:lnT>
                    <a:lnB>
                      <a:noFill/>
                    </a:lnB>
                  </a:tcPr>
                </a:tc>
              </a:tr>
              <a:tr h="302572">
                <a:tc>
                  <a:txBody>
                    <a:bodyPr/>
                    <a:lstStyle/>
                    <a:p>
                      <a:pPr algn="r" fontAlgn="t"/>
                      <a:r>
                        <a:rPr lang="en-US" sz="1000" b="0" i="0" u="none" strike="noStrike">
                          <a:latin typeface="Arial"/>
                        </a:rPr>
                        <a:t>001104</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Wld His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84</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2.625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001254</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US Hist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0.0625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001753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Eng 1P Comp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dirty="0">
                          <a:latin typeface="Arial"/>
                        </a:rPr>
                        <a:t>81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89</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2.78125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001853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Eng 2P Comp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76</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77</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77</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2.40625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001858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Eng 2P/H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23</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0.71875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001951</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Eng3P/AP/CmpPAH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29</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0.90625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001953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Eng 3P Comp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55</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55</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1.71875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002075</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Expo Rd WrtPPAH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39</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1.21875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002728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Alg 1P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16</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91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91</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2.84375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002778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Geom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38</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47</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98</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98</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3.0625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002803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Alg 2P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6</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66</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66</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2.0625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002853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PreCalc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35</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35</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a:latin typeface="Arial"/>
                        </a:rPr>
                        <a:t>1.09375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003068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EarthSciP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74</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a:latin typeface="Arial"/>
                        </a:rPr>
                        <a:t>2.3125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003103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Biol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dirty="0">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99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dirty="0">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100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100</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a:latin typeface="Arial"/>
                        </a:rPr>
                        <a:t>3.125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003128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Physio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36</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37</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37</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a:latin typeface="Arial"/>
                        </a:rPr>
                        <a:t>1.15625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003203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Chem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37</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89</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a:latin typeface="Arial"/>
                        </a:rPr>
                        <a:t>2.78125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003400</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IntroMedicalSci</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113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113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113</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3.53125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003410</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Ad Med Ast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52</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1.625</a:t>
                      </a:r>
                    </a:p>
                  </a:txBody>
                  <a:tcPr marL="9525" marR="9525" marT="9525" marB="0">
                    <a:lnL>
                      <a:noFill/>
                    </a:lnL>
                    <a:lnR>
                      <a:noFill/>
                    </a:lnR>
                    <a:lnT>
                      <a:noFill/>
                    </a:lnT>
                    <a:lnB>
                      <a:noFill/>
                    </a:lnB>
                    <a:solidFill>
                      <a:schemeClr val="accent1">
                        <a:tint val="40000"/>
                      </a:schemeClr>
                    </a:solidFill>
                  </a:tcPr>
                </a:tc>
                <a:tc>
                  <a:txBody>
                    <a:bodyPr/>
                    <a:lstStyle/>
                    <a:p>
                      <a:pPr algn="ctr" fontAlgn="t"/>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r h="302572">
                <a:tc>
                  <a:txBody>
                    <a:bodyPr/>
                    <a:lstStyle/>
                    <a:p>
                      <a:pPr algn="r" fontAlgn="t"/>
                      <a:r>
                        <a:rPr lang="en-US" sz="1000" b="0" i="0" u="none" strike="noStrike">
                          <a:latin typeface="Arial"/>
                        </a:rPr>
                        <a:t>003429</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Global Hlth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113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113</a:t>
                      </a:r>
                    </a:p>
                  </a:txBody>
                  <a:tcPr marL="9525" marR="9525" marT="9525" marB="0">
                    <a:lnL>
                      <a:noFill/>
                    </a:lnL>
                    <a:lnR>
                      <a:noFill/>
                    </a:lnR>
                    <a:lnT>
                      <a:noFill/>
                    </a:lnT>
                    <a:lnB>
                      <a:noFill/>
                    </a:lnB>
                    <a:solidFill>
                      <a:srgbClr val="FFFFFF"/>
                    </a:solidFill>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0</a:t>
                      </a:r>
                    </a:p>
                  </a:txBody>
                  <a:tcPr marL="9525" marR="9525" marT="9525" marB="0" anchor="b">
                    <a:lnL>
                      <a:noFill/>
                    </a:lnL>
                    <a:lnR>
                      <a:noFill/>
                    </a:lnR>
                    <a:lnT>
                      <a:noFill/>
                    </a:lnT>
                    <a:lnB>
                      <a:noFill/>
                    </a:lnB>
                    <a:solidFill>
                      <a:schemeClr val="accent1">
                        <a:tint val="40000"/>
                      </a:schemeClr>
                    </a:solidFill>
                  </a:tcPr>
                </a:tc>
                <a:tc>
                  <a:txBody>
                    <a:bodyPr/>
                    <a:lstStyle/>
                    <a:p>
                      <a:pPr algn="ctr" fontAlgn="b"/>
                      <a:endParaRPr lang="en-US" sz="1100" b="1" i="0" u="none" strike="noStrike" dirty="0">
                        <a:latin typeface="Arial"/>
                      </a:endParaRPr>
                    </a:p>
                  </a:txBody>
                  <a:tcPr marL="9525" marR="9525" marT="9525" marB="0">
                    <a:lnL>
                      <a:noFill/>
                    </a:lnL>
                    <a:lnR>
                      <a:noFill/>
                    </a:lnR>
                    <a:lnT>
                      <a:noFill/>
                    </a:lnT>
                    <a:lnB>
                      <a:noFill/>
                    </a:lnB>
                    <a:solidFill>
                      <a:schemeClr val="accent1">
                        <a:tint val="40000"/>
                      </a:schemeClr>
                    </a:solidFill>
                  </a:tcPr>
                </a:tc>
              </a:tr>
            </a:tbl>
          </a:graphicData>
        </a:graphic>
      </p:graphicFrame>
    </p:spTree>
    <p:extLst>
      <p:ext uri="{BB962C8B-B14F-4D97-AF65-F5344CB8AC3E}">
        <p14:creationId xmlns:p14="http://schemas.microsoft.com/office/powerpoint/2010/main" val="836789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75"/>
            <a:ext cx="8229600" cy="1143000"/>
          </a:xfrm>
        </p:spPr>
        <p:txBody>
          <a:bodyPr/>
          <a:lstStyle/>
          <a:p>
            <a:pPr eaLnBrk="1" hangingPunct="1"/>
            <a:r>
              <a:rPr lang="en-US" altLang="en-US" smtClean="0">
                <a:ea typeface="Geneva"/>
                <a:cs typeface="Geneva"/>
              </a:rPr>
              <a:t>Objectives</a:t>
            </a:r>
          </a:p>
        </p:txBody>
      </p:sp>
      <p:sp>
        <p:nvSpPr>
          <p:cNvPr id="14339" name="Content Placeholder 2"/>
          <p:cNvSpPr>
            <a:spLocks noGrp="1"/>
          </p:cNvSpPr>
          <p:nvPr>
            <p:ph idx="1"/>
          </p:nvPr>
        </p:nvSpPr>
        <p:spPr>
          <a:xfrm>
            <a:off x="3538538" y="1397479"/>
            <a:ext cx="4857750" cy="4685821"/>
          </a:xfrm>
        </p:spPr>
        <p:txBody>
          <a:bodyPr/>
          <a:lstStyle/>
          <a:p>
            <a:pPr marL="457200" indent="-457200">
              <a:spcBef>
                <a:spcPct val="30000"/>
              </a:spcBef>
              <a:buFont typeface="Calibri" pitchFamily="34" charset="0"/>
              <a:buAutoNum type="arabicPeriod"/>
            </a:pPr>
            <a:r>
              <a:rPr lang="en-US" altLang="en-US" sz="2200" dirty="0" smtClean="0">
                <a:solidFill>
                  <a:schemeClr val="accent5">
                    <a:lumMod val="50000"/>
                  </a:schemeClr>
                </a:solidFill>
                <a:ea typeface="Geneva"/>
                <a:cs typeface="Geneva"/>
              </a:rPr>
              <a:t>Participants will learn about building a Master Schedule that ensures equity and access</a:t>
            </a:r>
          </a:p>
          <a:p>
            <a:pPr marL="457200" indent="-457200">
              <a:spcBef>
                <a:spcPct val="30000"/>
              </a:spcBef>
              <a:buFont typeface="Calibri" pitchFamily="34" charset="0"/>
              <a:buAutoNum type="arabicPeriod"/>
            </a:pPr>
            <a:r>
              <a:rPr lang="en-US" altLang="en-US" sz="2200" dirty="0" smtClean="0">
                <a:solidFill>
                  <a:schemeClr val="accent5">
                    <a:lumMod val="50000"/>
                  </a:schemeClr>
                </a:solidFill>
                <a:ea typeface="Geneva"/>
                <a:cs typeface="Geneva"/>
              </a:rPr>
              <a:t>Participants will learn about integrating a </a:t>
            </a:r>
            <a:r>
              <a:rPr lang="en-US" sz="2200" dirty="0" smtClean="0">
                <a:solidFill>
                  <a:schemeClr val="accent5">
                    <a:lumMod val="50000"/>
                  </a:schemeClr>
                </a:solidFill>
                <a:sym typeface="Frutiger LT Std 65 Bold" charset="0"/>
              </a:rPr>
              <a:t>comprehensive four-year program of study with the four tenants of Linked Learning in Academy/Pathways</a:t>
            </a:r>
          </a:p>
          <a:p>
            <a:pPr marL="457200" indent="-457200">
              <a:spcBef>
                <a:spcPct val="30000"/>
              </a:spcBef>
              <a:buFont typeface="Calibri" pitchFamily="34" charset="0"/>
              <a:buAutoNum type="arabicPeriod"/>
            </a:pPr>
            <a:r>
              <a:rPr lang="en-US" sz="2200" dirty="0" smtClean="0">
                <a:solidFill>
                  <a:schemeClr val="accent5">
                    <a:lumMod val="50000"/>
                  </a:schemeClr>
                </a:solidFill>
                <a:sym typeface="Frutiger LT Std 65 Bold" charset="0"/>
              </a:rPr>
              <a:t>Presenter will share the established priorities and n</a:t>
            </a:r>
            <a:r>
              <a:rPr lang="en-US" sz="2200" dirty="0" smtClean="0">
                <a:solidFill>
                  <a:schemeClr val="accent5">
                    <a:lumMod val="50000"/>
                  </a:schemeClr>
                </a:solidFill>
              </a:rPr>
              <a:t>on-</a:t>
            </a:r>
            <a:r>
              <a:rPr lang="en-US" sz="2200" dirty="0" err="1">
                <a:solidFill>
                  <a:schemeClr val="accent5">
                    <a:lumMod val="50000"/>
                  </a:schemeClr>
                </a:solidFill>
              </a:rPr>
              <a:t>n</a:t>
            </a:r>
            <a:r>
              <a:rPr lang="en-US" sz="2200" dirty="0" err="1" smtClean="0">
                <a:solidFill>
                  <a:schemeClr val="accent5">
                    <a:lumMod val="50000"/>
                  </a:schemeClr>
                </a:solidFill>
              </a:rPr>
              <a:t>egotiables</a:t>
            </a:r>
            <a:r>
              <a:rPr lang="en-US" sz="2200" dirty="0" smtClean="0">
                <a:solidFill>
                  <a:schemeClr val="accent5">
                    <a:lumMod val="50000"/>
                  </a:schemeClr>
                </a:solidFill>
                <a:sym typeface="Frutiger LT Std 65 Bold" charset="0"/>
              </a:rPr>
              <a:t> in creating a successful master schedules around equity, access, cohort purity and common preps.</a:t>
            </a:r>
          </a:p>
          <a:p>
            <a:pPr marL="457200" indent="-457200">
              <a:spcBef>
                <a:spcPct val="30000"/>
              </a:spcBef>
              <a:buFont typeface="Calibri" pitchFamily="34" charset="0"/>
              <a:buAutoNum type="arabicPeriod"/>
            </a:pPr>
            <a:endParaRPr lang="en-US" sz="2400" dirty="0" smtClean="0">
              <a:solidFill>
                <a:schemeClr val="accent5">
                  <a:lumMod val="50000"/>
                </a:schemeClr>
              </a:solidFill>
              <a:sym typeface="Frutiger LT Std 65 Bold" charset="0"/>
            </a:endParaRPr>
          </a:p>
          <a:p>
            <a:pPr marL="457200" indent="-457200">
              <a:spcBef>
                <a:spcPct val="30000"/>
              </a:spcBef>
              <a:buFont typeface="Calibri" pitchFamily="34" charset="0"/>
              <a:buAutoNum type="arabicPeriod"/>
            </a:pPr>
            <a:endParaRPr lang="en-US" altLang="en-US" sz="2400" dirty="0" smtClean="0">
              <a:solidFill>
                <a:schemeClr val="accent5">
                  <a:lumMod val="50000"/>
                </a:schemeClr>
              </a:solidFill>
              <a:ea typeface="Geneva"/>
              <a:cs typeface="Geneva"/>
            </a:endParaRPr>
          </a:p>
        </p:txBody>
      </p:sp>
      <p:pic>
        <p:nvPicPr>
          <p:cNvPr id="14340" name="Picture 5" descr="JF_Karishma_7_v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77971"/>
            <a:ext cx="2966386" cy="370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154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191" r="2191"/>
          <a:stretch>
            <a:fillRect/>
          </a:stretch>
        </p:blipFill>
        <p:spPr>
          <a:xfrm>
            <a:off x="650383" y="0"/>
            <a:ext cx="8493617" cy="5943600"/>
          </a:xfrm>
        </p:spPr>
      </p:pic>
    </p:spTree>
    <p:extLst>
      <p:ext uri="{BB962C8B-B14F-4D97-AF65-F5344CB8AC3E}">
        <p14:creationId xmlns:p14="http://schemas.microsoft.com/office/powerpoint/2010/main" val="4018302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Process</a:t>
            </a:r>
            <a:endParaRPr lang="en-US" dirty="0"/>
          </a:p>
        </p:txBody>
      </p:sp>
      <p:sp>
        <p:nvSpPr>
          <p:cNvPr id="4" name="Content Placeholder 3"/>
          <p:cNvSpPr>
            <a:spLocks noGrp="1"/>
          </p:cNvSpPr>
          <p:nvPr>
            <p:ph idx="1"/>
          </p:nvPr>
        </p:nvSpPr>
        <p:spPr>
          <a:xfrm>
            <a:off x="457200" y="1324154"/>
            <a:ext cx="8229600" cy="4869612"/>
          </a:xfrm>
        </p:spPr>
        <p:txBody>
          <a:bodyPr/>
          <a:lstStyle/>
          <a:p>
            <a:r>
              <a:rPr lang="en-US" sz="2600" dirty="0" smtClean="0"/>
              <a:t>Who builds the Academy Schedule?</a:t>
            </a:r>
          </a:p>
          <a:p>
            <a:r>
              <a:rPr lang="en-US" sz="2600" dirty="0" smtClean="0"/>
              <a:t>How and who determine what period is the common prep?</a:t>
            </a:r>
          </a:p>
          <a:p>
            <a:r>
              <a:rPr lang="en-US" sz="2600" dirty="0" smtClean="0"/>
              <a:t>How do you accommodate common prep on a block schedule?</a:t>
            </a:r>
          </a:p>
          <a:p>
            <a:r>
              <a:rPr lang="en-US" sz="2600" dirty="0" smtClean="0"/>
              <a:t>Are there courses that you do not want to compete against?</a:t>
            </a:r>
          </a:p>
          <a:p>
            <a:r>
              <a:rPr lang="en-US" sz="2600" dirty="0" smtClean="0"/>
              <a:t>What are some of the questions that might arise when assigning teachers to courses?</a:t>
            </a:r>
          </a:p>
          <a:p>
            <a:r>
              <a:rPr lang="en-US" sz="2600" dirty="0" smtClean="0"/>
              <a:t>Did you account for double-blocked lab/</a:t>
            </a:r>
            <a:r>
              <a:rPr lang="en-US" sz="2600" dirty="0" err="1" smtClean="0"/>
              <a:t>cte</a:t>
            </a:r>
            <a:r>
              <a:rPr lang="en-US" sz="2600" dirty="0" smtClean="0"/>
              <a:t> courses?</a:t>
            </a:r>
          </a:p>
          <a:p>
            <a:r>
              <a:rPr lang="en-US" sz="2600" dirty="0" smtClean="0"/>
              <a:t>Other questions?</a:t>
            </a:r>
            <a:endParaRPr lang="en-US" sz="2600" dirty="0"/>
          </a:p>
        </p:txBody>
      </p:sp>
    </p:spTree>
    <p:extLst>
      <p:ext uri="{BB962C8B-B14F-4D97-AF65-F5344CB8AC3E}">
        <p14:creationId xmlns:p14="http://schemas.microsoft.com/office/powerpoint/2010/main" val="49687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6866734"/>
              </p:ext>
            </p:extLst>
          </p:nvPr>
        </p:nvGraphicFramePr>
        <p:xfrm>
          <a:off x="761999" y="228600"/>
          <a:ext cx="7795405" cy="6051440"/>
        </p:xfrm>
        <a:graphic>
          <a:graphicData uri="http://schemas.openxmlformats.org/drawingml/2006/table">
            <a:tbl>
              <a:tblPr/>
              <a:tblGrid>
                <a:gridCol w="859082"/>
                <a:gridCol w="1690893"/>
                <a:gridCol w="345451"/>
                <a:gridCol w="545450"/>
                <a:gridCol w="545450"/>
                <a:gridCol w="545450"/>
                <a:gridCol w="231817"/>
                <a:gridCol w="286361"/>
                <a:gridCol w="695449"/>
                <a:gridCol w="586359"/>
                <a:gridCol w="872719"/>
                <a:gridCol w="590924"/>
              </a:tblGrid>
              <a:tr h="302572">
                <a:tc gridSpan="2">
                  <a:txBody>
                    <a:bodyPr/>
                    <a:lstStyle/>
                    <a:p>
                      <a:pPr algn="l" fontAlgn="t"/>
                      <a:r>
                        <a:rPr lang="en-US" sz="1000" b="0" i="0" u="none" strike="noStrike" dirty="0">
                          <a:latin typeface="Arial"/>
                        </a:rPr>
                        <a:t>Course Number and Title</a:t>
                      </a:r>
                    </a:p>
                  </a:txBody>
                  <a:tcPr marL="9525" marR="9525" marT="9525" marB="0">
                    <a:lnL>
                      <a:noFill/>
                    </a:lnL>
                    <a:lnR>
                      <a:noFill/>
                    </a:lnR>
                    <a:lnT>
                      <a:noFill/>
                    </a:lnT>
                    <a:lnB>
                      <a:noFill/>
                    </a:lnB>
                    <a:solidFill>
                      <a:srgbClr val="FFFFFF"/>
                    </a:solidFill>
                  </a:tcPr>
                </a:tc>
                <a:tc hMerge="1">
                  <a:txBody>
                    <a:bodyPr/>
                    <a:lstStyle/>
                    <a:p>
                      <a:endParaRPr lang="en-US"/>
                    </a:p>
                  </a:txBody>
                  <a:tcPr/>
                </a:tc>
                <a:tc>
                  <a:txBody>
                    <a:bodyPr/>
                    <a:lstStyle/>
                    <a:p>
                      <a:pPr algn="ctr" fontAlgn="t"/>
                      <a:r>
                        <a:rPr lang="en-US" sz="1000" b="0" i="0" u="none" strike="noStrike">
                          <a:latin typeface="Arial"/>
                        </a:rPr>
                        <a:t>8th</a:t>
                      </a:r>
                    </a:p>
                  </a:txBody>
                  <a:tcPr marL="9525" marR="9525" marT="9525" marB="0">
                    <a:lnL>
                      <a:noFill/>
                    </a:lnL>
                    <a:lnR>
                      <a:noFill/>
                    </a:lnR>
                    <a:lnT>
                      <a:noFill/>
                    </a:lnT>
                    <a:lnB>
                      <a:noFill/>
                    </a:lnB>
                    <a:solidFill>
                      <a:srgbClr val="FFFFFF"/>
                    </a:solidFill>
                  </a:tcPr>
                </a:tc>
                <a:tc>
                  <a:txBody>
                    <a:bodyPr/>
                    <a:lstStyle/>
                    <a:p>
                      <a:pPr algn="ctr" fontAlgn="t"/>
                      <a:r>
                        <a:rPr lang="en-US" sz="1000" b="0" i="0" u="none" strike="noStrike">
                          <a:latin typeface="Arial"/>
                        </a:rPr>
                        <a:t>9th</a:t>
                      </a:r>
                    </a:p>
                  </a:txBody>
                  <a:tcPr marL="9525" marR="9525" marT="9525" marB="0">
                    <a:lnL>
                      <a:noFill/>
                    </a:lnL>
                    <a:lnR>
                      <a:noFill/>
                    </a:lnR>
                    <a:lnT>
                      <a:noFill/>
                    </a:lnT>
                    <a:lnB>
                      <a:noFill/>
                    </a:lnB>
                    <a:solidFill>
                      <a:srgbClr val="FFFFFF"/>
                    </a:solidFill>
                  </a:tcPr>
                </a:tc>
                <a:tc>
                  <a:txBody>
                    <a:bodyPr/>
                    <a:lstStyle/>
                    <a:p>
                      <a:pPr algn="ctr" fontAlgn="t"/>
                      <a:r>
                        <a:rPr lang="en-US" sz="1000" b="0" i="0" u="none" strike="noStrike">
                          <a:latin typeface="Arial"/>
                        </a:rPr>
                        <a:t>10th </a:t>
                      </a:r>
                    </a:p>
                  </a:txBody>
                  <a:tcPr marL="9525" marR="9525" marT="9525" marB="0">
                    <a:lnL>
                      <a:noFill/>
                    </a:lnL>
                    <a:lnR>
                      <a:noFill/>
                    </a:lnR>
                    <a:lnT>
                      <a:noFill/>
                    </a:lnT>
                    <a:lnB>
                      <a:noFill/>
                    </a:lnB>
                    <a:solidFill>
                      <a:srgbClr val="FFFFFF"/>
                    </a:solidFill>
                  </a:tcPr>
                </a:tc>
                <a:tc>
                  <a:txBody>
                    <a:bodyPr/>
                    <a:lstStyle/>
                    <a:p>
                      <a:pPr algn="ctr" fontAlgn="t"/>
                      <a:r>
                        <a:rPr lang="en-US" sz="1000" b="0" i="0" u="none" strike="noStrike">
                          <a:latin typeface="Arial"/>
                        </a:rPr>
                        <a:t>11th </a:t>
                      </a:r>
                    </a:p>
                  </a:txBody>
                  <a:tcPr marL="9525" marR="9525" marT="9525" marB="0">
                    <a:lnL>
                      <a:noFill/>
                    </a:lnL>
                    <a:lnR>
                      <a:noFill/>
                    </a:lnR>
                    <a:lnT>
                      <a:noFill/>
                    </a:lnT>
                    <a:lnB>
                      <a:noFill/>
                    </a:lnB>
                    <a:solidFill>
                      <a:srgbClr val="FFFFFF"/>
                    </a:solidFill>
                  </a:tcPr>
                </a:tc>
                <a:tc gridSpan="2">
                  <a:txBody>
                    <a:bodyPr/>
                    <a:lstStyle/>
                    <a:p>
                      <a:pPr algn="l" fontAlgn="t"/>
                      <a:r>
                        <a:rPr lang="en-US" sz="1000" b="0" i="0" u="none" strike="noStrike">
                          <a:latin typeface="Arial"/>
                        </a:rPr>
                        <a:t>12th</a:t>
                      </a:r>
                    </a:p>
                  </a:txBody>
                  <a:tcPr marL="9525" marR="9525" marT="9525" marB="0">
                    <a:lnL>
                      <a:noFill/>
                    </a:lnL>
                    <a:lnR>
                      <a:noFill/>
                    </a:lnR>
                    <a:lnT>
                      <a:noFill/>
                    </a:lnT>
                    <a:lnB>
                      <a:noFill/>
                    </a:lnB>
                    <a:solidFill>
                      <a:srgbClr val="FFFFFF"/>
                    </a:solidFill>
                  </a:tcPr>
                </a:tc>
                <a:tc hMerge="1">
                  <a:txBody>
                    <a:bodyPr/>
                    <a:lstStyle/>
                    <a:p>
                      <a:endParaRPr lang="en-US"/>
                    </a:p>
                  </a:txBody>
                  <a:tcPr/>
                </a:tc>
                <a:tc>
                  <a:txBody>
                    <a:bodyPr/>
                    <a:lstStyle/>
                    <a:p>
                      <a:pPr algn="ctr" fontAlgn="t"/>
                      <a:r>
                        <a:rPr lang="en-US" sz="1000" b="0" i="0" u="none" strike="noStrike">
                          <a:latin typeface="Arial"/>
                        </a:rPr>
                        <a:t>TOTAL</a:t>
                      </a:r>
                    </a:p>
                  </a:txBody>
                  <a:tcPr marL="9525" marR="9525" marT="9525" marB="0">
                    <a:lnL>
                      <a:noFill/>
                    </a:lnL>
                    <a:lnR>
                      <a:noFill/>
                    </a:lnR>
                    <a:lnT>
                      <a:noFill/>
                    </a:lnT>
                    <a:lnB>
                      <a:noFill/>
                    </a:lnB>
                    <a:solidFill>
                      <a:srgbClr val="FFFFFF"/>
                    </a:solidFill>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dirty="0">
                        <a:latin typeface="Arial"/>
                      </a:endParaRPr>
                    </a:p>
                  </a:txBody>
                  <a:tcPr marL="9525" marR="9525" marT="9525" marB="0">
                    <a:lnL>
                      <a:noFill/>
                    </a:lnL>
                    <a:lnR>
                      <a:noFill/>
                    </a:lnR>
                    <a:lnT>
                      <a:noFill/>
                    </a:lnT>
                    <a:lnB>
                      <a:noFill/>
                    </a:lnB>
                  </a:tcPr>
                </a:tc>
                <a:tc>
                  <a:txBody>
                    <a:bodyPr/>
                    <a:lstStyle/>
                    <a:p>
                      <a:pPr algn="ctr" fontAlgn="b"/>
                      <a:endParaRPr lang="en-US" sz="1100" b="1" i="0" u="none" strike="noStrike" dirty="0">
                        <a:latin typeface="Arial"/>
                      </a:endParaRPr>
                    </a:p>
                  </a:txBody>
                  <a:tcPr marL="9525" marR="9525" marT="9525" marB="0">
                    <a:lnL>
                      <a:noFill/>
                    </a:lnL>
                    <a:lnR>
                      <a:noFill/>
                    </a:lnR>
                    <a:lnT>
                      <a:noFill/>
                    </a:lnT>
                    <a:lnB>
                      <a:noFill/>
                    </a:lnB>
                  </a:tcPr>
                </a:tc>
              </a:tr>
              <a:tr h="302572">
                <a:tc>
                  <a:txBody>
                    <a:bodyPr/>
                    <a:lstStyle/>
                    <a:p>
                      <a:pPr algn="r" fontAlgn="t"/>
                      <a:r>
                        <a:rPr lang="en-US" sz="1000" b="0" i="0" u="none" strike="noStrike">
                          <a:latin typeface="Arial"/>
                        </a:rPr>
                        <a:t>001104</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Wld His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84</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2.625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3</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001254</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US Hist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0.0625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 </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001753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Eng 1P Comp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dirty="0">
                          <a:latin typeface="Arial"/>
                        </a:rPr>
                        <a:t>81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89</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2.78125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3</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001853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Eng 2P Comp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76</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77</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77</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2.40625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3</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001858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Eng 2P/H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23</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0.71875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1</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001951</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Eng3P/AP/CmpPAH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29</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0.90625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1</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001953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Eng 3P Comp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55</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55</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1.71875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2</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002075</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Expo Rd WrtPPAH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39</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1.21875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1</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002728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Alg 1P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16</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91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91</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2.84375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3</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002778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Geom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38</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47</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98</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98</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3.0625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3</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002803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Alg 2P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6</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66</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66</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2.0625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2</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002853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PreCalc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21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35</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35</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a:latin typeface="Arial"/>
                        </a:rPr>
                        <a:t>1.09375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1</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003068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EarthSciP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74</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74</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a:latin typeface="Arial"/>
                        </a:rPr>
                        <a:t>2.3125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2</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003103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Biol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dirty="0">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99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100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100</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a:latin typeface="Arial"/>
                        </a:rPr>
                        <a:t>3.125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3</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003128</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Physio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36</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37</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37</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a:latin typeface="Arial"/>
                        </a:rPr>
                        <a:t>1.15625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1</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003203</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Chem P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37</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89</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89</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a:latin typeface="Arial"/>
                        </a:rPr>
                        <a:t>2.78125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3</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003400</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IntroMedicalSci</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113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113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113</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3.53125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3</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003410</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Ad Med Ast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52</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52</a:t>
                      </a:r>
                    </a:p>
                  </a:txBody>
                  <a:tcPr marL="9525" marR="9525" marT="9525" marB="0">
                    <a:lnL>
                      <a:noFill/>
                    </a:lnL>
                    <a:lnR>
                      <a:noFill/>
                    </a:lnR>
                    <a:lnT>
                      <a:noFill/>
                    </a:lnT>
                    <a:lnB>
                      <a:noFill/>
                    </a:lnB>
                    <a:solidFill>
                      <a:srgbClr val="FFFFFF"/>
                    </a:solidFill>
                  </a:tcPr>
                </a:tc>
                <a:tc>
                  <a:txBody>
                    <a:bodyPr/>
                    <a:lstStyle/>
                    <a:p>
                      <a:pPr algn="r" fontAlgn="b"/>
                      <a:r>
                        <a:rPr lang="en-US" sz="1000" b="0" i="0" u="none" strike="noStrike" dirty="0">
                          <a:latin typeface="Arial"/>
                        </a:rPr>
                        <a:t>1.625</a:t>
                      </a:r>
                    </a:p>
                  </a:txBody>
                  <a:tcPr marL="9525" marR="9525" marT="9525" marB="0">
                    <a:lnL>
                      <a:noFill/>
                    </a:lnL>
                    <a:lnR>
                      <a:noFill/>
                    </a:lnR>
                    <a:lnT>
                      <a:noFill/>
                    </a:lnT>
                    <a:lnB>
                      <a:noFill/>
                    </a:lnB>
                  </a:tcPr>
                </a:tc>
                <a:tc>
                  <a:txBody>
                    <a:bodyPr/>
                    <a:lstStyle/>
                    <a:p>
                      <a:pPr algn="ctr" fontAlgn="t"/>
                      <a:r>
                        <a:rPr lang="en-US" sz="1100" b="1" i="0" u="none" strike="noStrike" dirty="0">
                          <a:latin typeface="Arial"/>
                        </a:rPr>
                        <a:t>2</a:t>
                      </a:r>
                    </a:p>
                  </a:txBody>
                  <a:tcPr marL="9525" marR="9525" marT="9525" marB="0">
                    <a:lnL>
                      <a:noFill/>
                    </a:lnL>
                    <a:lnR>
                      <a:noFill/>
                    </a:lnR>
                    <a:lnT>
                      <a:noFill/>
                    </a:lnT>
                    <a:lnB>
                      <a:noFill/>
                    </a:lnB>
                    <a:solidFill>
                      <a:srgbClr val="FFFFFF"/>
                    </a:solidFill>
                  </a:tcPr>
                </a:tc>
              </a:tr>
              <a:tr h="302572">
                <a:tc>
                  <a:txBody>
                    <a:bodyPr/>
                    <a:lstStyle/>
                    <a:p>
                      <a:pPr algn="r" fontAlgn="t"/>
                      <a:r>
                        <a:rPr lang="en-US" sz="1000" b="0" i="0" u="none" strike="noStrike">
                          <a:latin typeface="Arial"/>
                        </a:rPr>
                        <a:t>003429</a:t>
                      </a:r>
                    </a:p>
                  </a:txBody>
                  <a:tcPr marL="9525" marR="9525" marT="9525" marB="0">
                    <a:lnL>
                      <a:noFill/>
                    </a:lnL>
                    <a:lnR>
                      <a:noFill/>
                    </a:lnR>
                    <a:lnT>
                      <a:noFill/>
                    </a:lnT>
                    <a:lnB>
                      <a:noFill/>
                    </a:lnB>
                    <a:solidFill>
                      <a:srgbClr val="FFFFFF"/>
                    </a:solidFill>
                  </a:tcPr>
                </a:tc>
                <a:tc>
                  <a:txBody>
                    <a:bodyPr/>
                    <a:lstStyle/>
                    <a:p>
                      <a:pPr algn="l" fontAlgn="t"/>
                      <a:r>
                        <a:rPr lang="en-US" sz="1000" b="0" i="0" u="none" strike="noStrike">
                          <a:latin typeface="Arial"/>
                        </a:rPr>
                        <a:t>Global Hlth PAH</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113</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 </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0</a:t>
                      </a:r>
                    </a:p>
                  </a:txBody>
                  <a:tcPr marL="9525" marR="9525" marT="9525" marB="0">
                    <a:lnL>
                      <a:noFill/>
                    </a:lnL>
                    <a:lnR>
                      <a:noFill/>
                    </a:lnR>
                    <a:lnT>
                      <a:noFill/>
                    </a:lnT>
                    <a:lnB>
                      <a:noFill/>
                    </a:lnB>
                    <a:solidFill>
                      <a:srgbClr val="FFFFFF"/>
                    </a:solidFill>
                  </a:tcPr>
                </a:tc>
                <a:tc>
                  <a:txBody>
                    <a:bodyPr/>
                    <a:lstStyle/>
                    <a:p>
                      <a:pPr algn="r" fontAlgn="t"/>
                      <a:r>
                        <a:rPr lang="en-US" sz="1000" b="0" i="0" u="none" strike="noStrike">
                          <a:latin typeface="Arial"/>
                        </a:rPr>
                        <a:t>113</a:t>
                      </a:r>
                    </a:p>
                  </a:txBody>
                  <a:tcPr marL="9525" marR="9525" marT="9525" marB="0">
                    <a:lnL>
                      <a:noFill/>
                    </a:lnL>
                    <a:lnR>
                      <a:noFill/>
                    </a:lnR>
                    <a:lnT>
                      <a:noFill/>
                    </a:lnT>
                    <a:lnB>
                      <a:noFill/>
                    </a:lnB>
                    <a:solidFill>
                      <a:srgbClr val="FFFFFF"/>
                    </a:solidFill>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0</a:t>
                      </a:r>
                    </a:p>
                  </a:txBody>
                  <a:tcPr marL="9525" marR="9525" marT="9525" marB="0" anchor="b">
                    <a:lnL>
                      <a:noFill/>
                    </a:lnL>
                    <a:lnR>
                      <a:noFill/>
                    </a:lnR>
                    <a:lnT>
                      <a:noFill/>
                    </a:lnT>
                    <a:lnB>
                      <a:noFill/>
                    </a:lnB>
                  </a:tcPr>
                </a:tc>
                <a:tc>
                  <a:txBody>
                    <a:bodyPr/>
                    <a:lstStyle/>
                    <a:p>
                      <a:pPr algn="ctr" fontAlgn="b"/>
                      <a:endParaRPr lang="en-US" sz="1100" b="1" i="0" u="none" strike="noStrike" dirty="0">
                        <a:latin typeface="Arial"/>
                      </a:endParaRPr>
                    </a:p>
                  </a:txBody>
                  <a:tcPr marL="9525" marR="9525" marT="9525" marB="0">
                    <a:lnL>
                      <a:noFill/>
                    </a:lnL>
                    <a:lnR>
                      <a:noFill/>
                    </a:lnR>
                    <a:lnT>
                      <a:noFill/>
                    </a:lnT>
                    <a:lnB>
                      <a:noFill/>
                    </a:lnB>
                  </a:tcPr>
                </a:tc>
              </a:tr>
            </a:tbl>
          </a:graphicData>
        </a:graphic>
      </p:graphicFrame>
    </p:spTree>
    <p:extLst>
      <p:ext uri="{BB962C8B-B14F-4D97-AF65-F5344CB8AC3E}">
        <p14:creationId xmlns:p14="http://schemas.microsoft.com/office/powerpoint/2010/main" val="4226231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Build a Master Schedule</a:t>
            </a:r>
            <a:endParaRPr lang="en-US" dirty="0"/>
          </a:p>
        </p:txBody>
      </p:sp>
      <p:sp>
        <p:nvSpPr>
          <p:cNvPr id="3" name="Content Placeholder 2"/>
          <p:cNvSpPr>
            <a:spLocks noGrp="1"/>
          </p:cNvSpPr>
          <p:nvPr>
            <p:ph idx="1"/>
          </p:nvPr>
        </p:nvSpPr>
        <p:spPr>
          <a:xfrm>
            <a:off x="457200" y="1358662"/>
            <a:ext cx="8229600" cy="2920042"/>
          </a:xfrm>
        </p:spPr>
        <p:txBody>
          <a:bodyPr>
            <a:noAutofit/>
          </a:bodyPr>
          <a:lstStyle/>
          <a:p>
            <a:r>
              <a:rPr lang="en-US" dirty="0" smtClean="0">
                <a:solidFill>
                  <a:schemeClr val="accent1">
                    <a:lumMod val="50000"/>
                  </a:schemeClr>
                </a:solidFill>
              </a:rPr>
              <a:t>Divide </a:t>
            </a:r>
            <a:r>
              <a:rPr lang="en-US" dirty="0">
                <a:solidFill>
                  <a:schemeClr val="accent1">
                    <a:lumMod val="50000"/>
                  </a:schemeClr>
                </a:solidFill>
              </a:rPr>
              <a:t>first by traditional or block </a:t>
            </a:r>
            <a:r>
              <a:rPr lang="en-US" dirty="0" smtClean="0">
                <a:solidFill>
                  <a:schemeClr val="accent1">
                    <a:lumMod val="50000"/>
                  </a:schemeClr>
                </a:solidFill>
              </a:rPr>
              <a:t>schedules</a:t>
            </a:r>
          </a:p>
          <a:p>
            <a:pPr marL="0" indent="0">
              <a:buNone/>
            </a:pPr>
            <a:endParaRPr lang="en-US" sz="1200" dirty="0">
              <a:solidFill>
                <a:schemeClr val="accent1">
                  <a:lumMod val="50000"/>
                </a:schemeClr>
              </a:solidFill>
            </a:endParaRPr>
          </a:p>
          <a:p>
            <a:r>
              <a:rPr lang="en-US" dirty="0">
                <a:solidFill>
                  <a:schemeClr val="accent1">
                    <a:lumMod val="50000"/>
                  </a:schemeClr>
                </a:solidFill>
              </a:rPr>
              <a:t>Form teams of three and using the Course Request  and # of Section, create a master schedule for Freshmen and </a:t>
            </a:r>
            <a:r>
              <a:rPr lang="en-US" dirty="0" smtClean="0">
                <a:solidFill>
                  <a:schemeClr val="accent1">
                    <a:lumMod val="50000"/>
                  </a:schemeClr>
                </a:solidFill>
              </a:rPr>
              <a:t>Sophomores</a:t>
            </a:r>
            <a:endParaRPr lang="en-US" dirty="0" smtClean="0">
              <a:solidFill>
                <a:schemeClr val="accent1">
                  <a:lumMod val="50000"/>
                </a:schemeClr>
              </a:solidFill>
              <a:latin typeface="Arial" pitchFamily="34" charset="0"/>
              <a:cs typeface="Arial" pitchFamily="34" charset="0"/>
            </a:endParaRPr>
          </a:p>
        </p:txBody>
      </p:sp>
      <p:pic>
        <p:nvPicPr>
          <p:cNvPr id="5" name="online-countdown.swf"/>
          <p:cNvPicPr>
            <a:picLocks noRot="1" noChangeAspect="1"/>
          </p:cNvPicPr>
          <p:nvPr>
            <a:videoFile r:link="rId1"/>
          </p:nvPr>
        </p:nvPicPr>
        <p:blipFill>
          <a:blip r:embed="rId3"/>
          <a:stretch>
            <a:fillRect/>
          </a:stretch>
        </p:blipFill>
        <p:spPr>
          <a:xfrm>
            <a:off x="2202611" y="3856008"/>
            <a:ext cx="4215442" cy="2286000"/>
          </a:xfrm>
          <a:prstGeom prst="rect">
            <a:avLst/>
          </a:prstGeom>
        </p:spPr>
      </p:pic>
    </p:spTree>
    <p:extLst>
      <p:ext uri="{BB962C8B-B14F-4D97-AF65-F5344CB8AC3E}">
        <p14:creationId xmlns:p14="http://schemas.microsoft.com/office/powerpoint/2010/main" val="182999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7698" y="1447800"/>
            <a:ext cx="6412302" cy="1446550"/>
          </a:xfrm>
          <a:prstGeom prst="rect">
            <a:avLst/>
          </a:prstGeom>
          <a:noFill/>
        </p:spPr>
        <p:txBody>
          <a:bodyPr wrap="square" lIns="91440" tIns="45720" rIns="91440" bIns="45720">
            <a:spAutoFit/>
          </a:bodyPr>
          <a:lstStyle/>
          <a:p>
            <a:pPr algn="ctr"/>
            <a:r>
              <a:rPr lang="en-US"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Questions</a:t>
            </a:r>
            <a:endParaRPr lang="en-US" sz="8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925912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2471148" y="3926909"/>
            <a:ext cx="6672852" cy="1783777"/>
          </a:xfrm>
        </p:spPr>
        <p:txBody>
          <a:bodyPr>
            <a:normAutofit fontScale="25000" lnSpcReduction="20000"/>
          </a:bodyPr>
          <a:lstStyle/>
          <a:p>
            <a:pPr algn="ctr"/>
            <a:endParaRPr lang="en-US" sz="4400" cap="small" dirty="0" smtClean="0"/>
          </a:p>
          <a:p>
            <a:pPr indent="0" algn="ctr">
              <a:buNone/>
            </a:pPr>
            <a:r>
              <a:rPr lang="en-US" sz="12800" cap="small" dirty="0" smtClean="0">
                <a:solidFill>
                  <a:schemeClr val="accent3">
                    <a:lumMod val="75000"/>
                  </a:schemeClr>
                </a:solidFill>
              </a:rPr>
              <a:t>Steve </a:t>
            </a:r>
            <a:r>
              <a:rPr lang="en-US" sz="12800" cap="small" dirty="0" err="1" smtClean="0">
                <a:solidFill>
                  <a:schemeClr val="accent3">
                    <a:lumMod val="75000"/>
                  </a:schemeClr>
                </a:solidFill>
              </a:rPr>
              <a:t>Graybehl</a:t>
            </a:r>
            <a:endParaRPr lang="en-US" sz="12800" cap="small" dirty="0" smtClean="0">
              <a:solidFill>
                <a:schemeClr val="accent3">
                  <a:lumMod val="75000"/>
                </a:schemeClr>
              </a:solidFill>
            </a:endParaRPr>
          </a:p>
          <a:p>
            <a:pPr indent="0" algn="ctr">
              <a:buNone/>
            </a:pPr>
            <a:r>
              <a:rPr lang="en-US" sz="8000" cap="small" dirty="0" smtClean="0">
                <a:solidFill>
                  <a:schemeClr val="accent3">
                    <a:lumMod val="75000"/>
                  </a:schemeClr>
                </a:solidFill>
              </a:rPr>
              <a:t>AB 790 Linked Learning Mentor Coordinator</a:t>
            </a:r>
          </a:p>
          <a:p>
            <a:pPr indent="0" algn="ctr">
              <a:buNone/>
            </a:pPr>
            <a:r>
              <a:rPr lang="en-US" sz="12800" cap="small" dirty="0" smtClean="0">
                <a:solidFill>
                  <a:schemeClr val="accent3">
                    <a:lumMod val="75000"/>
                  </a:schemeClr>
                </a:solidFill>
              </a:rPr>
              <a:t>graybehl@portervilleschools.org</a:t>
            </a:r>
          </a:p>
          <a:p>
            <a:pPr algn="ctr"/>
            <a:endParaRPr lang="en-US" sz="3600" cap="small" dirty="0" smtClean="0"/>
          </a:p>
          <a:p>
            <a:pPr indent="0" algn="ctr">
              <a:buNone/>
            </a:pPr>
            <a:r>
              <a:rPr lang="en-US" sz="3600" cap="small" dirty="0" smtClean="0"/>
              <a:t>Porterville, California</a:t>
            </a:r>
          </a:p>
        </p:txBody>
      </p:sp>
    </p:spTree>
    <p:extLst>
      <p:ext uri="{BB962C8B-B14F-4D97-AF65-F5344CB8AC3E}">
        <p14:creationId xmlns:p14="http://schemas.microsoft.com/office/powerpoint/2010/main" val="833782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normAutofit fontScale="70000" lnSpcReduction="20000"/>
          </a:bodyPr>
          <a:lstStyle/>
          <a:p>
            <a:pPr indent="0" algn="ctr">
              <a:buNone/>
            </a:pPr>
            <a:r>
              <a:rPr lang="en-US" sz="4000" dirty="0">
                <a:solidFill>
                  <a:srgbClr val="7199B2"/>
                </a:solidFill>
              </a:rPr>
              <a:t>If you are </a:t>
            </a:r>
            <a:r>
              <a:rPr lang="en-US" sz="4000" dirty="0" smtClean="0">
                <a:solidFill>
                  <a:srgbClr val="7199B2"/>
                </a:solidFill>
              </a:rPr>
              <a:t>a</a:t>
            </a:r>
          </a:p>
          <a:p>
            <a:pPr indent="0" algn="ctr">
              <a:buNone/>
            </a:pPr>
            <a:endParaRPr lang="en-US" sz="4000" dirty="0">
              <a:solidFill>
                <a:srgbClr val="7199B2"/>
              </a:solidFill>
            </a:endParaRPr>
          </a:p>
          <a:p>
            <a:pPr indent="0" algn="ctr">
              <a:buNone/>
            </a:pPr>
            <a:endParaRPr lang="en-US" sz="6600" cap="small" dirty="0" smtClean="0">
              <a:solidFill>
                <a:srgbClr val="425968"/>
              </a:solidFill>
            </a:endParaRPr>
          </a:p>
          <a:p>
            <a:pPr indent="0" algn="ctr">
              <a:buNone/>
            </a:pPr>
            <a:endParaRPr lang="en-US" sz="7200" cap="small" dirty="0">
              <a:solidFill>
                <a:srgbClr val="425968"/>
              </a:solidFill>
            </a:endParaRPr>
          </a:p>
          <a:p>
            <a:pPr indent="0" algn="ctr">
              <a:buNone/>
            </a:pPr>
            <a:r>
              <a:rPr lang="en-US" sz="7200" cap="small" dirty="0" smtClean="0">
                <a:solidFill>
                  <a:srgbClr val="425968"/>
                </a:solidFill>
              </a:rPr>
              <a:t>Teacher</a:t>
            </a:r>
          </a:p>
          <a:p>
            <a:pPr indent="0" algn="ctr">
              <a:buNone/>
            </a:pPr>
            <a:endParaRPr lang="en-US" sz="6600" cap="small" dirty="0" smtClean="0">
              <a:solidFill>
                <a:srgbClr val="7199B2"/>
              </a:solidFill>
            </a:endParaRPr>
          </a:p>
          <a:p>
            <a:pPr indent="0" algn="ctr">
              <a:buNone/>
            </a:pPr>
            <a:r>
              <a:rPr lang="en-US" sz="4800" cap="small" dirty="0" smtClean="0">
                <a:solidFill>
                  <a:srgbClr val="7199B2"/>
                </a:solidFill>
              </a:rPr>
              <a:t>Please stand up</a:t>
            </a:r>
          </a:p>
          <a:p>
            <a:pPr indent="0" algn="ctr">
              <a:buNone/>
            </a:pPr>
            <a:endParaRPr lang="en-US" sz="6600" cap="small" dirty="0" smtClean="0">
              <a:solidFill>
                <a:srgbClr val="425968"/>
              </a:solidFill>
            </a:endParaRPr>
          </a:p>
        </p:txBody>
      </p:sp>
      <p:pic>
        <p:nvPicPr>
          <p:cNvPr id="35842" name="Picture 2" descr="https://encrypted-tbn0.gstatic.com/images?q=tbn:ANd9GcQFfaiwGcjOk73kn68Se21mofxNnuAZEW4fU3HMasgLUOb-_WDd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888" y="2179337"/>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46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normAutofit fontScale="62500" lnSpcReduction="20000"/>
          </a:bodyPr>
          <a:lstStyle/>
          <a:p>
            <a:pPr indent="0" algn="ctr">
              <a:buNone/>
            </a:pPr>
            <a:r>
              <a:rPr lang="en-US" sz="4000" dirty="0">
                <a:solidFill>
                  <a:srgbClr val="7199B2"/>
                </a:solidFill>
              </a:rPr>
              <a:t>If you are a</a:t>
            </a:r>
          </a:p>
          <a:p>
            <a:pPr indent="0" algn="ctr">
              <a:buNone/>
            </a:pPr>
            <a:endParaRPr lang="en-US" sz="6600" cap="small" dirty="0" smtClean="0">
              <a:solidFill>
                <a:srgbClr val="425968"/>
              </a:solidFill>
            </a:endParaRPr>
          </a:p>
          <a:p>
            <a:pPr indent="0" algn="ctr">
              <a:buNone/>
            </a:pPr>
            <a:endParaRPr lang="en-US" sz="7200" cap="small" dirty="0" smtClean="0">
              <a:solidFill>
                <a:srgbClr val="425968"/>
              </a:solidFill>
            </a:endParaRPr>
          </a:p>
          <a:p>
            <a:pPr indent="0" algn="ctr">
              <a:buNone/>
            </a:pPr>
            <a:endParaRPr lang="en-US" sz="7200" cap="small" dirty="0">
              <a:solidFill>
                <a:srgbClr val="425968"/>
              </a:solidFill>
            </a:endParaRPr>
          </a:p>
          <a:p>
            <a:pPr indent="0" algn="ctr">
              <a:buNone/>
            </a:pPr>
            <a:r>
              <a:rPr lang="en-US" sz="7200" cap="small" dirty="0" smtClean="0">
                <a:solidFill>
                  <a:srgbClr val="425968"/>
                </a:solidFill>
              </a:rPr>
              <a:t>Counselor</a:t>
            </a:r>
          </a:p>
          <a:p>
            <a:pPr indent="0" algn="ctr">
              <a:buNone/>
            </a:pPr>
            <a:endParaRPr lang="en-US" sz="6600" cap="small" dirty="0" smtClean="0">
              <a:solidFill>
                <a:srgbClr val="7199B2"/>
              </a:solidFill>
            </a:endParaRPr>
          </a:p>
          <a:p>
            <a:pPr indent="0" algn="ctr">
              <a:buNone/>
            </a:pPr>
            <a:r>
              <a:rPr lang="en-US" sz="4800" cap="small" dirty="0" smtClean="0">
                <a:solidFill>
                  <a:srgbClr val="7199B2"/>
                </a:solidFill>
              </a:rPr>
              <a:t>Please stand up</a:t>
            </a:r>
          </a:p>
          <a:p>
            <a:pPr indent="0" algn="ctr">
              <a:buNone/>
            </a:pPr>
            <a:endParaRPr lang="en-US" sz="6600" cap="small" dirty="0" smtClean="0">
              <a:solidFill>
                <a:srgbClr val="425968"/>
              </a:solidFill>
            </a:endParaRPr>
          </a:p>
        </p:txBody>
      </p:sp>
      <p:sp>
        <p:nvSpPr>
          <p:cNvPr id="4" name="AutoShape 2" descr="data:image/jpeg;base64,/9j/4AAQSkZJRgABAQAAAQABAAD/2wCEAAkGBhQSEBUSExQUFRUVFxgWGBgYFxgYFxYVFRgXFxgVFxoaHCYeFxkkHBUUHy8gIycqLCwsFx8xNTAqNSYrLCkBCQoKDgwOGg8PGiolHyQvLCwsLCwqLCksLCwsKSwsLCwsLCwsKSwsKSwsKSwsLCwsLCwsLCwsLCwsKSksLCwsLP/AABEIALsBDgMBIgACEQEDEQH/xAAcAAABBQEBAQAAAAAAAAAAAAAFAgMEBgcBAAj/xABHEAACAQIEAwUGAwUECAYDAAABAhEAAwQSITEFQVEGImFxgRMykaGxwVLR8AcjQmJyFIKywhUkJTOSouHxFkNTY4OjNFTD/8QAGgEAAwEBAQEAAAAAAAAAAAAAAQIDAAQFBv/EADARAAICAgECBAQFBAMAAAAAAAABAhEDIRIxUQQTMkEiYXHwBTOxstGBkaHhI1Ji/9oADAMBAAIRAxEAPwC9GM0GNdIK+HI0m3YVjss6aqTThmZ70eBEdNq6pg7/APL8NRUxxSJlEanzM+lIKKdvlS2pv2II218tfPu+e9CjWNrh83ukGCR6jQj40k2GHKpAt8gxHrPyIp1RG5k9aXghlIyHtLh3W60gwWaOhJn50f4c4/8AD6f0wfP25FNdvODvctTKLFzPLPlBkNoNNW1+tBrnGxa4emEyxrLsTzz5+6Okxv8ACuXwNxjc1Tvp9Gdnjc/nKMV7L9S09h8IL+AXMTpcuRH93rvRJuD+yu2mDZgboERrsx+1Zrg+2Is2xbTQBmbaNXiec/wij2A7dq0C6SycxAJ8CM2hquXeS+P9TmglxqzRRPe35xt6RH3oFYsrdtG69tA63FAYI1ttGQEsDEmc3hS+F4+3fUth7xIG4k92eTK2bL8ql3/a5crZIJXvQRHeU8iRyjlTOWtoCXYRx8/7Pv8A9L/4qzrDrI/D4jn5jbrWgdpbn+zr360NwCqPh5yydIGkcwK5pdTph6SvcdxIzqkyRB8IbTXkBtrNRyjeylGCx76kg67Zh0otxPAJcgnRvE6x08qCXez65guYLmIXTfUj/v6VWEfMpL+QSlLGuX+iZi0d7CrbQKqEe0P8T+P8wEk61MFqyMotDNzIzH1k9JqNwTGW0v28Oma5auahn0aCGOqiRHd2n1qy2ez4vXBbQrbHslvT0J0ywImTPoedCWKYceSL6AZnhgIlT8uuvKjnCdVn9b1ExXZm/ZJ7pdBsy6yPEbip3CR3aWN3sGWuOgogp5BTaCn1FVOcUop0CkKKdArGOgUoCvAUoCsY7FA+2o/1K5/d/wAS0dFBe2Y/1K75D/EtZ9B8XrX1RnPBW/eN42bw/wDqamMG8OD4NzjdSNyD16U5wg/vPNLg+NtqawXvj169D+HvfCoHud/p/Iz+v1NergNemlLHa5NerlEB9FD3eX0FcT78mnl+tK7cJ5T6Ca5GsaePd39a9A+XHEEjn6xP5V4DQ+fSPpXVWBpXCdDP5VjHVP6mlGm8k+mlIxd72dp2/ArN/wAIJ+1Axkfb7tUWxBtoZFs5R/Vz+cj0qvtxLKuUDNcOpPTwHT0oPdxBe4XPn6/96l4IQM51YnQeA50KNY7fwmoBGp6+MVJbHXLJCqgIgHaTJPT0pLYnQLz99jz8F+k+fhT7YgGWPPSegB/P6Vg9Og5gu0zq4vICjrzVY05qwHvL1B+W9ajwrtEMZaUoEJYrIDiVIZSZVoMaHUTNZdicJ7AjN3gwBBG4kfOhTX8jyplZ+R5joaVJS1dIbceptnaYn/R17aDERv8A7xZmqnwVQ9olgJDBRyBEA6xz9KsnG8alzhTsjBkZQVPWLij7VX+CmUJ095dQAJgeFRx08lMpkbWK0VfjlpFuuLZldDy946sBHIGaZd/3lrwzN8FY/akYw95/6j/iNJxBhgfw2rx+CPVvw/8AOl9H+qPY/GFXgsaf/ZftZF4P/wDmYb+WyD/9Dt960LhQJa/BgjD2088xuaD5H0qg8BH+0FH4bD/8uFYVpXZWx7W/ircxCYbXyBYjl4fGqT6/fdHh4pJRkS+C4lUwyW0ue0ZcykyCV7zaN+EjQQelNXbA1Ma/Xzoph+y7WlhchPMgZSdSTy6knfcmo2NwTWx3hEgxsfpU60YhIKfWmrYp5amEWtOCkKKWKxhYpQqLf4hbQw9xFJ5FgD86Z/8AEGHH/mpoY3/U771jBIUF7ZD/AFG9/SOn4l60Xs3lYSpBB5ihfa4f6le/o8eo6Vn0Hx+tfUzDhR/er5OPijU3gtXXn8+XQEfUUzZvFGzKYI2OnMEHfwJp3BjvrO0+H+bu/HSoHu938hkV2uA16gUO1ya9XJrGs+hVxuk5X+E/Qmuf6Ut6y0RoZDDXTqPEUq0sCDH506UkQa7OTPmaOWsSrLKsCNdQZ1rwuGajnCkElLhHhCkT11515Wu/iU+aEfMN9KdMBM9p4GhXazia2cDiHPK26gHSWYZQPiwqct27zVD5MR8iv3qm/tQxzHBm3kZRnUsSFIgbAEHSTHwrNgMds2paPUnwFTrLwGJ6aDoBy+tRbNwKT4/evMxYkA89KLMh+9dgQOe58Byp0ElUUbk/l9zTmEwZZdRI1+VTcFgLZhnYztA5E7A9DUnNIvHG3sN3ML7bIu+S2ST0MBVHmdfhVQxeBcXGtqpJMwAJJ5mAOkTVvwNvKGNt5UCTJ0031jXpvUns7gv9YN29aOmqqT3gCAU0Ghnnr9KlCTiy+SKlEMWO7wDIYzJCnUEf70GQRodGG1NcK93TqPoKkYnCBOEXGBJNx1c8tnRNv7nzqNwg9yZnvD6Cjj/OOfN+Tf37FJxG7/1fc0jiWiMf/Yb/AJnyfelXef8AV9zTPF37hB5rbTpvczR/y1X8P/Mk/k/1R7n45rw2Nf8ApftYV7D8IF3FYh2JBRSggf8AqqyE+YC/OtF4VaTCvdugklwJnaQFUbDQVTv2aWD7XFsQYLJBIMHW5see9XhrLd4K2UsjKGG6loEgdRE0Znz+N1odPacxJZB5Kx+bMBQ7FdrrLmCfakbKve38LYPzNM2exmHBzPnutJJa62YmeoAA+VF7GGt29ERV8gKhxl3OnniXs3/gC3cbfvd1MNltjfPCKfQEu3lpTQtYq371tXX+Ro0/puwfgak8fw5fa9dtMNipYL8Yiqn7DGWiTaxLnWdTmB89wfhW4pDxy2qpfTZbMPxNTo0o3RgVPpOjf3SaD8b42zEW7RIBOpGndG5nkKYGPvXLX70rn1nIoGnKSNzzqMUAXUxGh8pkfajRKXG9IGcQwgdhG5gemnyikf6O70AbRHQiJj5xU65iVUQd+RP66RTLY0aCYgTm8SNQaahbJeFutaANtirCNJ01+3hRjinGBfwF8GA4tkkdRI7w1H/Tx51IY06htCD9/p+uVcbiAYMrGCQVPQzofiDW4hTVpgEH9f8AapOAP71OWo12+ZBj4HyNMZYMVI4af31uN86xEzMiIyd6fLXprUD3H6SPXa8d/wBfeuT+v+1Ac7lr1c/X6mvTWMfQIIbXKflMdddqbtgZ8wJ96DtEjQgxzFPYeY2BE705mzAEgjYwRBHn+VdVnzbZ1HkkaV1B5V1VhjVWxfbhQ7Jbt5gpIzM0AxzECYp5SUeoIwcuhbaEdpeFjEWXssY9okT0IMhvGCBVdxnb64iZstodPeP3qp8R/ani3bLbFsH+gfOTSc1LSH8tx2ym8UwbWbrWrgh7bFWHlzHgdCPOneEWg7SeRGvieXnvT/G+NviiGvlWuARmVFTu8lJAGaNdTUPh+GmCdFHemYjlvtVHuJOD4yLrhFCwOVFGwiOuo1EEHyM69R4UDwWJlcjb9fvRIZgJBG3xrznaZ7K4tbJV+8qQmVQp94iT5A+cU5e7RW2yME7yRroJg7AnqetDbtq9lMSZ/Cus+Zn6UvhmISw+S6QJAksJWSAYmD9qeIuT4YfD1LVxu+bnCWuGCWg6aAg3hB3MGInxmh/C7ChAOZOYnQchFSsTcQ8HNtSO6oGWQWA9sCNBuIO9L4VgwABrsBVcd8m0eflS4KLIGG7H4ce9nfWdTA+UfWjFrg1m0pf2VpAO8WIGg6kmT61Lv2s0Dlv9aRxhh/Y7oMHu6jwBA5a08YqPQGXxGTLqbbIWJ7T4e2hY3CwGndUnXkATT/BuMpirIuoGXvshDETKgHlpqDVR4Vw626lbrAhgYMqAJEkJm3Ya+XhRqzwwKtzIuZHuW3T2UKbeYBSw5H3W30IJqnFUQbcQ5cRgCVjnH2qNwfGO9s+0y51dlJXQGIgxJjQjSpWJwbPYdZMlGWRvJWCRHiaqXYLFlluKd86sfVSP8tKyiScWwx2rvMLRVX9mW2fMVylSGGvTQz4TQq5fjCZrhVrgAXOI7zGYII8OdF+03CmxCBFIBDTqJBBUqR86qXaPBvh8CqtE+2J02jJC/JaWi/w+X1V/5GDxXKAP10/OoF7imY5Z5b+YB+ooMbpfKoO+nrypORwwQiDPxpqokrfRBDFcQmJ3qBcxRBPQ05e4TdzgZT3tvHwpf+jzmCMrBjyiimjOE/dEjCWzdESAY3ZgFPSSTpQ/FFlYo4hlOUjnIq0JwO5ZCFbecsSMu8iJIiRpAOuvpQvtNw3LcV1DFCqgE8yoIjxgAD0pIzTlRfJ4fjjUk9g26NQeon86f4b/AL63z766amdRpAifKRPUUd7IcD/tdvEKUWFQC250K3yZVQfwkAyDyIodjOCXcLiFt3kytKnkyss7gnusNxrp1ipzjTOzBmU4V7g68IZvM8o5nqTSJpeI99v6j+Ecz0kfCkfrnSPqdiPfr9TXJ/U/lXor0/qaBj6IsXANJHrp9d/Sl41itufqOUE0H4vxa1h0DXj3GYLtO4J257UNw3anAAkrdiRGUq+XzAggGruR8+ot7DfaPiPsMPdu9EOX+pu6vzIrJeFXZI6lo+R1PyNX7tr2gs/2UWwys962pUdFYStw9NtPGs14HiQLwt3NJYQZIgmQDI3H50cmy2D4U79xfFbjO5XkNPTqahjDhVIG8fH/AKVOx+BIukSymTrv9dxUI3mU95Q46rz81P2NSR0yWtgnFWdY6aUMYkacvlVruYPMPaARJ28/Dl60DHDSxcnRV3PSYAJiTEsOXWuqEzgzY62ewPGWtwDqB8R5GrHhe0Forrdy+BH/AEqo38MyGGEdDuD5EaEUm1ZZjlUSf1qeg8aM8UZbFhnnDRd7fbWGFu3350mIHh506lw3Jdhmz6OKA8O4QBbt3dyb6pOu2UnnyzA61YMOwtSW2IJPUeg1PpXLkgo6iduLI5puQrCXTYYK0tZbYzqv/WjtrEPaMox6jmrDyqutxVXX93Za4jSJJCrI36sCPIGi3CMQWtm2VJI1XaR5a61Pi/6lbTXyGuJ8XDXFLlg5EI0kqj+0U54nox5HSfQ12RsXbqXPaXTcR/aKCQQe6yAMJiF30oXwvgS4q6VcNCrngGDIbL8I+1Xjh2FFq0FQBQoCiWZvHpV8e4qzjzRUZNIhv2csvIcSJmNAs9QANOdQeL3P7OwW05RWXMQCBLAsN408hVkw1kggHLtOgjn1MmnXwQPMeoHnvWywlONJ0TwzWOfKSsHYHH5rCkBiwGXXads2bbnPxoL2d4WbL3VMEm4WkZjKwAsltZ9741av7CeoNNNag67021FJitpttEa5vQrjvDVxNp7BYKTlhjsrmSk/DXwNS+Mh/ZtkbIRBJ5hRq0eMTUDhVktaYM7P39CSSR3VIhjqd59TS3sssdwc7MuThFy3eKupXIxBP8OnMHYjnNWjDcTw5yuVzFf4jAWRzE786P8AG8ChtzdMqvnPegcj5b9KpuJ4SAwPJTppt5r18KE97ZXw7W4rqX3hd1LoDgEdJET4il8QwSDvkagb9RULB463bUI0hhyaQ3mZpeN4ipSJmaVHRJHLePzplyrnBhSfqI5ip9/hq3LeVxJjc7+dVm3igl1BO/0Gs1ZsFjw5UdTFBiW0qJ3A+DJh7aoPdXNcb+Z2OpPkAAPKi9zB279vLdRXBOaCP4uRHQjqKEC4zNk/m18t6O2RKxp+Xrypkcj0VvjX7NMLeX90PYXOTLJUn+ZZ+kVT+J/soxVtc1trd7wUlW9A2h+Na2lwDSfmKWbgotJlYeIyR1f9z5xxeCe02W4jIw5MuU/OmJ/U19EcSwFq+mS9bW4v8wmPI7g+VZz2h/ZawbNhGzKTqjtBXxDfxDz186Vx7HZj8VF6lr9D37RrJvvasjZAXI/mfQfJT/xVRrvZxlmDMcvH9c6t6Frh9tccljE6ATAAEAAdKY4i0IYMHqUB9Pe3oqcr0zzuCfVAUWzcZQ7Bsiqi6EQqDKoBmdhTvHuDlbS3VMsuvjH384p/hOGLMNB6afKi/HFAthaHJ9TqcVqKAdzG+2sLenve4/mB3W9R9KhYIEhiSZA08yQPzNI4G3fu2PxCR5jUfcUvBXYu5I0Ox6uNx8NvFazW3Q0ZaV/QPWMIMoHX70AwqOl66ZPs0I9qBlPcaVkoffAiSAOVXC1aBt/OhWHs/wC0Htlcwv2GGXXvEQeQOolj001IqmNbo5srtMj4nA+0t+ytLadTDasAo/mQrz0jSNNDtUXDcPawrK6WVR4mHltxGpnQbwTEiarqXHsOwBKkEq3mpjUeYrmIxzv7xqvCXRdDmU41tbCPEuJfvgiPmtK1saRkzLmAywADA0zfxanarqmEy3SeTaDw6VnV1FGGBkZzdmOeVU0Pu7STz9OdanhLguWrb/iRT6xS5Y9CuGTpibllFTMwEe80ga5dd9/WaiYWz31OgnUEbaiQR4V7jGHN1DYBguCD5ASfj3R8aquB49ds2rmHbvFdBO4EjNHpUKvodCddSx2uI+yxPthqC0QDEqB3vmRV9sXlZQRqDqDJGh8qyPCYzMpUAknU/wAqjaTykkn4VeuxWKm29smSpzeEERp6j51otp0bNFOPJFpUnIxGhA057nxqPh7jFxLE/SiGEXueZpxmrpSOKzyuaYxd7UeR+1eF9c2XMM28TrHWPQ01il18h9aL6CkS8QSQdj96aAAECB5V69hQWkzPgzD6GmWwvRrg/vk/WaiUsY4pgPbKFmBM6AHYHTXTnQ+3wdxd7iSiyQBJPLKCOUa6+FE2sNyuN6hD/lorwR+6wJBIOpgDkN60tqimL4ZOS9wSOF4q6YuLb9n/AO5DP6KAfmwoJ2j7M3UXPYtloOotsCuXmchMg7aLVwx3G7VvR7mWeekD46mqL2l7bMxIw/euJdCZknLctwZkeca8oPKkSR082kVqxjDq7SCNIPI+XI1Z+xWKz3hroAx+33qodpuIrcZXClGKlro0gtMAjxPP0oz+z3Gj99c1IVVAHMlmgKPEkAUXDXIm8q3E1S1anXYt9OvnROxYAEbD9fGhPByQg5sZ15b95vKZjwoqG9fvWREd0pu5bB1+Y0PyrxamnasYae4V31HXp5j70oPSTcqO5K+6JH4SYjyPTwrGM5sN3ApUkDeGBGnjNCuJ45bjAWx3RvGxbnHKKnXCuSQ40GwJn4UBwWIRQAFObSNjA6kEgCko6I9dlk4GAveIaR4aVD41j85NSrV5sg/fuJ2AVfpEUM4lwq7mzAzO4YjUddPdNB9iqe7YAsYjJiwwoq2DBRCpPfVXB5hjqSPEMD8KFYjh11HLZGMbRrVg4PbLYe3IMrIIO4Ez96pKqTRLG2pNP5hfhGNzLlbRgYYDqdmH8ra+R0oN2ylbtm4umhWdo5HXyNGMTgyE9vbEsm6/+oh95PPmOhFBu1eMW9h7TKZEmD1BHMciCCCOop4dUSntMrvE8Kbd51aJB1gyPQ8xUaKl47Em4VcmTlAJ1JJXSTJJJ21+VM4dJZR1IFdRxBPtBwpbNrDjvZ3t53BjScsQIkDVt96tvZDHZsEs/wAMr5RVY7X8SW9iAyzC20XXeQDOgMbnlA8BTnZLH5VdOjZvSJ+oA9all6WdGH1UW6yA11jPujL67t8/pVc7W8MyXBdXf+IdRsTRHhd0gMpPeMn1maHceutnzHeAPhpXLZ2KO9kbh9pRagS2s9F8/wCY+Jo/2XxeTEpOzyh9dvnFAMJdWAF0BEx4zUq0+UgjdSCPSkb3ZVRTjRsK4hQkgghRrB6fSk2L2dFYiJEx57UDvXQ6qQB38seTb1T+F/tRdCLd22XRZVnBBfQxOWAIHSfU10wnyk12+/v6nmyjUb7lvTh908S9qV/dBe6ZESEygRuDLMfSp4xBf2jd4D2hVZ/CoCyP5SQT61Ht9o7T4Z79q4rAIxBHJoMBhupmNDVA7B8cxFzEm3dvO6eyY5SZEhlEx13+NUZM0krUfF25WNRJA03gkTUxLeg8hXsniKnQ1ghcLDCHdhrIJJG3jQrH8Xe1dZF57/CrQ5QSSyab6jSN6ovG7s3TcWCrag+B2NJPSL4dyBmFsM3EEL94EkQdRDI06GjfHsTDFBA7p28qjcAvob+pGfKYHrrHp9aj8UuzeP8AeHwFTb0PNLmVfGWAytMaDX+7qPqPhRHs8ctyxZGhe4HueSAkL5AAjzZ+ldZAFJP8RgekEn0g/CpHYrCh8b7S5oigz/eBEfCarGXw0RlGnZqPD2bKI3IGvRevrRNGAETNDcPxbDZiqksflU1sQBqxCL8CfIUlhHxr5UxdugVBucVa6ctpTl604uFIEsaJhbXaTNItjMfCmeI48W4Uan7VjGZWeKXmMZj/ANIoIl7WIg7fDStPw/7N78AkWlPQu5jw0mq9jv2TY72jMi2SCZH72I8O8JplFsfzEnoApjTMjltU+1xiOUnqevM+NErH7Kccfe9iv/yFj8FU1H4r+z/GWGAWy95coOa2swdZWJmRHzpHjaLLNB9RCYxG0AlurbfCutlUkZiW/lgD1ND7vDr9vVrF9R1NpwB6xUf2jcg0+RpXF9iiafRhsY51QjNCjUkgAADmT0qr468j5whJVmzbQubYlZ1g6ct6nY3huLvqltLF9wTmbLbcgxosmI61duwnYo2kNzE2YdxlC3Mo9mJkuATo0LAPLNVscGlyZy5sicuEaMttYMkXDBlVD7H3c2Un/mXXwNEOyeFFzFoCoZRmYg6ghVPLMJ36j41t3EezeEvLlcWmJBXukAgHWMymdwPUTVLxf7L7lg3Xwrq/tLbIq3DBXNoSGgq4ifeA5GZE1ZT7nO8b9tma468Guuy6KWYqNdFk5d9do3pzhF7JeB1g6E8pmRPnBpPE+FXcO+S9ba23RhuOqnZh4irF+zrHMMQbWfJaaGfrI0EDb47Vp+lmwr/kVknE3AtwEEagMNeVReJ3RcPmDWuvZw7kMbSXWGx9mHb1aNKE9pOy1nELmCrbcaAqMvkHC7j5iuSj0r7ox3B4iG3H6mrJwbhV7FN+5VnExmPdQH+o6T4UnhSWFxQs3rSo6vDDfNG5Vt+npqK1/hBAgFcoGigCAo/Os9umhIyqOisYPs7iLVtBdXRYEBpETB1QggkEmT0qD22wFu3g8yIi5LlttFGokgjbUd7atSVwar/aXsLh8YpzZrdyDDoYOv4l91vXXxFUglC/mQm3J2Yjw3BO+d7KFMyMtxQYQgkgc/xLsaMdieGPaxZNwAE2mEc9HXXareOxd/CKwtKt1eWQHOY/iaTqx6DQVWOA3bzcTf21t7R9k8K6lTGZNRI1pVKUpvWgyhCOLfU0uwO6PIfSmr+AVp0EyD6jan8N7g8h9KciuhHGwbxfG3LWGYoQPZhSBlDCEYNBHMQDp0qhHi9q7rl1OoVASNdYAEQNdo09K0fHYUXLTodmUiehjQ+YMH0rJlxDE5Xdm6gsT96nlLYr9iZwjC/6wLkAfwhRsqyDJPNjHLbX09i7U3501n4xUzCA6ACIg/DaoPHiLd1bkkaz4Ec/WDXP1K+9g7GCcg8Lg9c2/wACKN9luHZibe2djJG+VRy8aGY0gXbRnukt6Z4/IVduxvDypa4VIHuqTsfxR12ApkPk9MX99WH8BwtLKZLax47sT1JPOmn4XLS5ZvOp7Pr3QafFxgJaBRIkS0hAgKAKiYhizZQdt67jeKljkt607g8LkEnU86xhV24LVsk8hVdt35JuPu23gOVOcex+dhbB03byoTd4lbXvXGAB0Ufegwlsvdp8Zl7nDb2aT7zWwI5H3pnw5VFHaTifLh4/vXUH3rMLnbhzzPxP50w/bBjXbRycjUT2g4t/+rZXzvJTT8a4uf8Ay8KvneT8qy1+1bHkPlTTdpm8PgPyocQ8zT7nFOLH/wAzBr/8w+zCo7YviXPE4Af/ACE//wBKzQ9oX/X/AGps8eetx+ZufyNJdscd8dgB/dQ/Umn8DiLqf7zGYR/KE/wpWWnjr9aSeNv1NbhZubRt2H7QWFHev2yfBmI/wilP2ww4B/fJ8H+y1hp4y/U0n/Sj+NDy0P50l0NjxvazDXAVuNh7ifhe1dfzIlKpfEsNgVve2w957JkE21tO1swQcvegqpjUaiqa+Oc9aXhDeuOERGZjyA/UVuKQHkk+ptXAu1CX0YSEZSBlEEkESCo2g8tKJ38SDMNIHMrv5GAD6TTHA+C4W3h7C371lbyqCYuorBiZKh9yoPLaaMf6Gwjam4jjfW/I84DAVxSl2O5TXuUfB9nrd7H+3c5jbVHCT/GJAc84AA9Y6VdcFi5BjaaD43iHCrbEq2EFyCMyoWYcvfQH61CXtPhx7uLw/qLw/wAmlI5yTDGnZclxFODF9app7bYZd8RZP9Nz7MFNMX+3OHiReX4iPkTTrL8mDiu5fP7UKRfZWEMAw8R+oqiYD9otg91jHQ7ij+C4wl3VWBFUsDjSsLNhlI0lfKotzBXBsVI82n4CK9/aadt4qmUmjncUwXxa1eWyxVc50lVV8xBIBiWP0rPMRwYi6T7muocZWHhBjWtgS9NIxiqylHAZWEEHYjnSyfIaPwmZ4Y27YjNmPgZJ9eQoZ2gcsimGIJYysHprHT8quF/9m65T7O8fAMoAjoSDPrFLufs/NxAty4qgD+EEkeRMUqQzZlWGDXctkaOGAEyNCYBPPT7VtnZ3iFprCWhct3GRFVspgEgbgHWPOq7wb9nvscSLrXQ6oD7MkaliNCwGgy9NZnlFFzgbN58t22q3V1BUlDHIqymYpmwW2q7BXE4l12SB4VBuWzc95tOlMXuKvhrqo4LWW0DEyyN0J5qflRO5hlcSGiaABi1aVBCiKi8Qx2VSelSH4aRtcEVVe1XF1QZAZjePktEwD4txcIpZt2O3M9BVd/t+di1wE9ByA6Dwohg1ZrhZxM8twB0o2vZ/D3BIm2ecaj4HahoYpK9ln6j9elOr2Ub8Q/XpVz9iK6LQo+bITy4lPHZT+alr2UXqf161bcld9nW8yXcPCPYqo7Kr40sdl06GrRkrmWhzl3Dxj2K6vZq3+GnF7Op+EUey17LS8n3DS7AQcBT8IpQ4Kn4R8KMZa4RQ5MOgWOEr0HwqFxO8mHAcgxMQseP5VYYqq9uj+6X+v7NTQXKVMEnSI2N7RJfgLbfSdSQABzoS3ExPu/OmXvD2YUchJ8f1qahA11rFFHN5kmGkx6hMzaTIAGsxt6UrDY1W95CfIx9qGiyCo308dpqRgLbZhl+B0pXGKGjKTdF74X2csXkDrZLaAnNeIiZGw8QfhRDC9msOJDYdAymCMxfkGGp30YUH4bx27YQZSuUyMuTN3pJIzZhEknrzqyYLFM4LsACxBjyVV/y0uqtBkqbTFW+D2BtZtf8AAv5VFw+Ps4d2toSuskEyJIGgnkPzokGrl2yriGUMPEA0rVgjKh+zx1fxTUzDcVE0HvdkkKhrTNaaAfxL8DqPQ0Hvm9hW/eiVOzAypjl4HwNI00VUky+DHh5ymD+jTmC4nmOVveHzqk8N46pME79TRLEYk6Oh7y/MdKWw0WnC43vm2TqNV/mXp5iphxUGqpfxQv2xcQw6/EH8qk8K4uboKPpcHzo2YN3L0E9Dr5HeajYxFuL3tIOjr71tvy+VRMViOY5bik28ZrO6tof1+tqwBxn9qjWboGcDcbOOTL+VRMHecI1udRsafLhTB3Uyp8DyoFxvivs87L7wH5a/OtWzAzHcSvgkO5AEz4VUMTxvNck7A6T9TT/aPtE12E/4j18Kro1NXjDWyUp9i58O46kRpRNcap901n3sspGujbefMedTbV24BoZpXjXsFZG+poFepM16a5ywquVya9NYx2a9NJmuTWMdmvTSZrhNAIua4TSC1cmsYVNVLt03cQfzf5T+dWqaqHblv92PE/QVXF6hMnpKorxXQaTXhXachLsXY328qK4FlGqkE+H6mglp6lewDCRo3KllCx4ZOLLOrzbjXSfjv9qufBrk4YsecQOnL86zPA8SdcqGWzbydZkgQfLrWmWreSzbQdJPppUXFx6lck4z2iQrU5NRlalO5GwoEg5ZfujyH0pF68pBBgjoRIoQ3EZgbQAInnTiXwfGumOLWyMsvYhcR7OWX1tzbb+XVfVeXpQhxfs6MMwHNdfiNxVhe7pzqBibrDUEMOh0PoaLwRYV4iSBuF4xlbMpjqORqXcxwYh0OVx+o8qgvfs3GykZX6MIb0I3FR7uFy7Ej51F+GfsWXiYvqW6xxkXVzbONGHXxpmzjsrZSe62x6HlVb4fZxDuPZpm8ZygeZNWT/wteZdXRT5ExSeTIbzo9xeN7RqqhSO9MVXu0/GLb2Ztkm63dIGugMz8oozjuxXtlAu3tvwLlLeZJNP4HstZsju5j4kz9qpHD3JyzdjNsL2bv3NRbInm3d+utG8H2CJ/3twDwUEn4n8qvfsAPKuaVdQRBzYCsdkcMqlShYHfMx1PXSAPSnF7OYYDW3/zv+dFhHMfOvXHB2puK7C8n3A012aRXTXlHqHZr00muVjCprk1w1ygE9mrxNJrhrGFTXCaTXDWMKmqb23bvIP6vtVwFUvtof3ieR+1Vw+oTJ6SuV2vV4V2nIKWpFi7FRxTiVjE+w4N1CYAkT03knyrSrPhtAjnIjQ1ldm4Qwg860/BDujyqORbQYk5TXb9yEYjcKT6gUgUjGH90/8AQ3+E1NdQlcu8WyjNyG9Fm4zbQJMww0blNVKyZFwHaKkI04RZ5R9TXoJnI0We9fJ1RqZbiRA7y+o3oNw66VBgxU/Eue747/KnvVi1uhOLwqXhyPiNxSuA4S6132bNmtASSfeHRfX7UOx18oDlPx1+tHeyFwm0GO5Zp8YIFLysbjRc8CiqAoAAFSr2KAFCsI5iitrl5UjGRF/tytzE/Cm796pV7DqdcoqBeWDpTIDIzYn1phsUp2OvnqKRe0EjQzHzNCeMCIYaHTamoSwk+NyjaftSFx4OzfOohumKHY8xEUaN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USExQUFRUVFxgWGBgYFxgYFxYVFRgXFxgVFxoaHCYeFxkkHBUUHy8gIycqLCwsFx8xNTAqNSYrLCkBCQoKDgwOGg8PGiolHyQvLCwsLCwqLCksLCwsKSwsLCwsLCwsKSwsKSwsKSwsLCwsLCwsLCwsLCwsKSksLCwsLP/AABEIALsBDgMBIgACEQEDEQH/xAAcAAABBQEBAQAAAAAAAAAAAAAFAgMEBgcBAAj/xABHEAACAQIEAwUGAwUECAYDAAABAhEAAwQSITEFQVEGImFxgRMykaGxwVLR8AcjQmJyFIKywhUkJTOSouHxFkNTY4OjNFTD/8QAGgEAAwEBAQEAAAAAAAAAAAAAAQIDAAQFBv/EADARAAICAgECBAQFBAMAAAAAAAABAhEDIRIxUQQTMkEiYXHwBTOxstGBkaHhI1Ji/9oADAMBAAIRAxEAPwC9GM0GNdIK+HI0m3YVjss6aqTThmZ70eBEdNq6pg7/APL8NRUxxSJlEanzM+lIKKdvlS2pv2II218tfPu+e9CjWNrh83ukGCR6jQj40k2GHKpAt8gxHrPyIp1RG5k9aXghlIyHtLh3W60gwWaOhJn50f4c4/8AD6f0wfP25FNdvODvctTKLFzPLPlBkNoNNW1+tBrnGxa4emEyxrLsTzz5+6Okxv8ACuXwNxjc1Tvp9Gdnjc/nKMV7L9S09h8IL+AXMTpcuRH93rvRJuD+yu2mDZgboERrsx+1Zrg+2Is2xbTQBmbaNXiec/wij2A7dq0C6SycxAJ8CM2hquXeS+P9TmglxqzRRPe35xt6RH3oFYsrdtG69tA63FAYI1ttGQEsDEmc3hS+F4+3fUth7xIG4k92eTK2bL8ql3/a5crZIJXvQRHeU8iRyjlTOWtoCXYRx8/7Pv8A9L/4qzrDrI/D4jn5jbrWgdpbn+zr360NwCqPh5yydIGkcwK5pdTph6SvcdxIzqkyRB8IbTXkBtrNRyjeylGCx76kg67Zh0otxPAJcgnRvE6x08qCXez65guYLmIXTfUj/v6VWEfMpL+QSlLGuX+iZi0d7CrbQKqEe0P8T+P8wEk61MFqyMotDNzIzH1k9JqNwTGW0v28Oma5auahn0aCGOqiRHd2n1qy2ez4vXBbQrbHslvT0J0ywImTPoedCWKYceSL6AZnhgIlT8uuvKjnCdVn9b1ExXZm/ZJ7pdBsy6yPEbip3CR3aWN3sGWuOgogp5BTaCn1FVOcUop0CkKKdArGOgUoCvAUoCsY7FA+2o/1K5/d/wAS0dFBe2Y/1K75D/EtZ9B8XrX1RnPBW/eN42bw/wDqamMG8OD4NzjdSNyD16U5wg/vPNLg+NtqawXvj169D+HvfCoHud/p/Iz+v1NergNemlLHa5NerlEB9FD3eX0FcT78mnl+tK7cJ5T6Ca5GsaePd39a9A+XHEEjn6xP5V4DQ+fSPpXVWBpXCdDP5VjHVP6mlGm8k+mlIxd72dp2/ArN/wAIJ+1Axkfb7tUWxBtoZFs5R/Vz+cj0qvtxLKuUDNcOpPTwHT0oPdxBe4XPn6/96l4IQM51YnQeA50KNY7fwmoBGp6+MVJbHXLJCqgIgHaTJPT0pLYnQLz99jz8F+k+fhT7YgGWPPSegB/P6Vg9Og5gu0zq4vICjrzVY05qwHvL1B+W9ajwrtEMZaUoEJYrIDiVIZSZVoMaHUTNZdicJ7AjN3gwBBG4kfOhTX8jyplZ+R5joaVJS1dIbceptnaYn/R17aDERv8A7xZmqnwVQ9olgJDBRyBEA6xz9KsnG8alzhTsjBkZQVPWLij7VX+CmUJ095dQAJgeFRx08lMpkbWK0VfjlpFuuLZldDy946sBHIGaZd/3lrwzN8FY/akYw95/6j/iNJxBhgfw2rx+CPVvw/8AOl9H+qPY/GFXgsaf/ZftZF4P/wDmYb+WyD/9Dt960LhQJa/BgjD2088xuaD5H0qg8BH+0FH4bD/8uFYVpXZWx7W/ircxCYbXyBYjl4fGqT6/fdHh4pJRkS+C4lUwyW0ue0ZcykyCV7zaN+EjQQelNXbA1Ma/Xzoph+y7WlhchPMgZSdSTy6knfcmo2NwTWx3hEgxsfpU60YhIKfWmrYp5amEWtOCkKKWKxhYpQqLf4hbQw9xFJ5FgD86Z/8AEGHH/mpoY3/U771jBIUF7ZD/AFG9/SOn4l60Xs3lYSpBB5ihfa4f6le/o8eo6Vn0Hx+tfUzDhR/er5OPijU3gtXXn8+XQEfUUzZvFGzKYI2OnMEHfwJp3BjvrO0+H+bu/HSoHu938hkV2uA16gUO1ya9XJrGs+hVxuk5X+E/Qmuf6Ut6y0RoZDDXTqPEUq0sCDH506UkQa7OTPmaOWsSrLKsCNdQZ1rwuGajnCkElLhHhCkT11515Wu/iU+aEfMN9KdMBM9p4GhXazia2cDiHPK26gHSWYZQPiwqct27zVD5MR8iv3qm/tQxzHBm3kZRnUsSFIgbAEHSTHwrNgMds2paPUnwFTrLwGJ6aDoBy+tRbNwKT4/evMxYkA89KLMh+9dgQOe58Byp0ElUUbk/l9zTmEwZZdRI1+VTcFgLZhnYztA5E7A9DUnNIvHG3sN3ML7bIu+S2ST0MBVHmdfhVQxeBcXGtqpJMwAJJ5mAOkTVvwNvKGNt5UCTJ0031jXpvUns7gv9YN29aOmqqT3gCAU0Ghnnr9KlCTiy+SKlEMWO7wDIYzJCnUEf70GQRodGG1NcK93TqPoKkYnCBOEXGBJNx1c8tnRNv7nzqNwg9yZnvD6Cjj/OOfN+Tf37FJxG7/1fc0jiWiMf/Yb/AJnyfelXef8AV9zTPF37hB5rbTpvczR/y1X8P/Mk/k/1R7n45rw2Nf8ApftYV7D8IF3FYh2JBRSggf8AqqyE+YC/OtF4VaTCvdugklwJnaQFUbDQVTv2aWD7XFsQYLJBIMHW5see9XhrLd4K2UsjKGG6loEgdRE0Znz+N1odPacxJZB5Kx+bMBQ7FdrrLmCfakbKve38LYPzNM2exmHBzPnutJJa62YmeoAA+VF7GGt29ERV8gKhxl3OnniXs3/gC3cbfvd1MNltjfPCKfQEu3lpTQtYq371tXX+Ro0/puwfgak8fw5fa9dtMNipYL8Yiqn7DGWiTaxLnWdTmB89wfhW4pDxy2qpfTZbMPxNTo0o3RgVPpOjf3SaD8b42zEW7RIBOpGndG5nkKYGPvXLX70rn1nIoGnKSNzzqMUAXUxGh8pkfajRKXG9IGcQwgdhG5gemnyikf6O70AbRHQiJj5xU65iVUQd+RP66RTLY0aCYgTm8SNQaahbJeFutaANtirCNJ01+3hRjinGBfwF8GA4tkkdRI7w1H/Tx51IY06htCD9/p+uVcbiAYMrGCQVPQzofiDW4hTVpgEH9f8AapOAP71OWo12+ZBj4HyNMZYMVI4af31uN86xEzMiIyd6fLXprUD3H6SPXa8d/wBfeuT+v+1Ac7lr1c/X6mvTWMfQIIbXKflMdddqbtgZ8wJ96DtEjQgxzFPYeY2BE705mzAEgjYwRBHn+VdVnzbZ1HkkaV1B5V1VhjVWxfbhQ7Jbt5gpIzM0AxzECYp5SUeoIwcuhbaEdpeFjEWXssY9okT0IMhvGCBVdxnb64iZstodPeP3qp8R/ani3bLbFsH+gfOTSc1LSH8tx2ym8UwbWbrWrgh7bFWHlzHgdCPOneEWg7SeRGvieXnvT/G+NviiGvlWuARmVFTu8lJAGaNdTUPh+GmCdFHemYjlvtVHuJOD4yLrhFCwOVFGwiOuo1EEHyM69R4UDwWJlcjb9fvRIZgJBG3xrznaZ7K4tbJV+8qQmVQp94iT5A+cU5e7RW2yME7yRroJg7AnqetDbtq9lMSZ/Cus+Zn6UvhmISw+S6QJAksJWSAYmD9qeIuT4YfD1LVxu+bnCWuGCWg6aAg3hB3MGInxmh/C7ChAOZOYnQchFSsTcQ8HNtSO6oGWQWA9sCNBuIO9L4VgwABrsBVcd8m0eflS4KLIGG7H4ce9nfWdTA+UfWjFrg1m0pf2VpAO8WIGg6kmT61Lv2s0Dlv9aRxhh/Y7oMHu6jwBA5a08YqPQGXxGTLqbbIWJ7T4e2hY3CwGndUnXkATT/BuMpirIuoGXvshDETKgHlpqDVR4Vw626lbrAhgYMqAJEkJm3Ya+XhRqzwwKtzIuZHuW3T2UKbeYBSw5H3W30IJqnFUQbcQ5cRgCVjnH2qNwfGO9s+0y51dlJXQGIgxJjQjSpWJwbPYdZMlGWRvJWCRHiaqXYLFlluKd86sfVSP8tKyiScWwx2rvMLRVX9mW2fMVylSGGvTQz4TQq5fjCZrhVrgAXOI7zGYII8OdF+03CmxCBFIBDTqJBBUqR86qXaPBvh8CqtE+2J02jJC/JaWi/w+X1V/5GDxXKAP10/OoF7imY5Z5b+YB+ooMbpfKoO+nrypORwwQiDPxpqokrfRBDFcQmJ3qBcxRBPQ05e4TdzgZT3tvHwpf+jzmCMrBjyiimjOE/dEjCWzdESAY3ZgFPSSTpQ/FFlYo4hlOUjnIq0JwO5ZCFbecsSMu8iJIiRpAOuvpQvtNw3LcV1DFCqgE8yoIjxgAD0pIzTlRfJ4fjjUk9g26NQeon86f4b/AL63z766amdRpAifKRPUUd7IcD/tdvEKUWFQC250K3yZVQfwkAyDyIodjOCXcLiFt3kytKnkyss7gnusNxrp1ipzjTOzBmU4V7g68IZvM8o5nqTSJpeI99v6j+Ecz0kfCkfrnSPqdiPfr9TXJ/U/lXor0/qaBj6IsXANJHrp9d/Sl41itufqOUE0H4vxa1h0DXj3GYLtO4J257UNw3anAAkrdiRGUq+XzAggGruR8+ot7DfaPiPsMPdu9EOX+pu6vzIrJeFXZI6lo+R1PyNX7tr2gs/2UWwys962pUdFYStw9NtPGs14HiQLwt3NJYQZIgmQDI3H50cmy2D4U79xfFbjO5XkNPTqahjDhVIG8fH/AKVOx+BIukSymTrv9dxUI3mU95Q46rz81P2NSR0yWtgnFWdY6aUMYkacvlVruYPMPaARJ28/Dl60DHDSxcnRV3PSYAJiTEsOXWuqEzgzY62ewPGWtwDqB8R5GrHhe0Forrdy+BH/AEqo38MyGGEdDuD5EaEUm1ZZjlUSf1qeg8aM8UZbFhnnDRd7fbWGFu3350mIHh506lw3Jdhmz6OKA8O4QBbt3dyb6pOu2UnnyzA61YMOwtSW2IJPUeg1PpXLkgo6iduLI5puQrCXTYYK0tZbYzqv/WjtrEPaMox6jmrDyqutxVXX93Za4jSJJCrI36sCPIGi3CMQWtm2VJI1XaR5a61Pi/6lbTXyGuJ8XDXFLlg5EI0kqj+0U54nox5HSfQ12RsXbqXPaXTcR/aKCQQe6yAMJiF30oXwvgS4q6VcNCrngGDIbL8I+1Xjh2FFq0FQBQoCiWZvHpV8e4qzjzRUZNIhv2csvIcSJmNAs9QANOdQeL3P7OwW05RWXMQCBLAsN408hVkw1kggHLtOgjn1MmnXwQPMeoHnvWywlONJ0TwzWOfKSsHYHH5rCkBiwGXXads2bbnPxoL2d4WbL3VMEm4WkZjKwAsltZ9741av7CeoNNNag67021FJitpttEa5vQrjvDVxNp7BYKTlhjsrmSk/DXwNS+Mh/ZtkbIRBJ5hRq0eMTUDhVktaYM7P39CSSR3VIhjqd59TS3sssdwc7MuThFy3eKupXIxBP8OnMHYjnNWjDcTw5yuVzFf4jAWRzE786P8AG8ChtzdMqvnPegcj5b9KpuJ4SAwPJTppt5r18KE97ZXw7W4rqX3hd1LoDgEdJET4il8QwSDvkagb9RULB463bUI0hhyaQ3mZpeN4ipSJmaVHRJHLePzplyrnBhSfqI5ip9/hq3LeVxJjc7+dVm3igl1BO/0Gs1ZsFjw5UdTFBiW0qJ3A+DJh7aoPdXNcb+Z2OpPkAAPKi9zB279vLdRXBOaCP4uRHQjqKEC4zNk/m18t6O2RKxp+Xrypkcj0VvjX7NMLeX90PYXOTLJUn+ZZ+kVT+J/soxVtc1trd7wUlW9A2h+Na2lwDSfmKWbgotJlYeIyR1f9z5xxeCe02W4jIw5MuU/OmJ/U19EcSwFq+mS9bW4v8wmPI7g+VZz2h/ZawbNhGzKTqjtBXxDfxDz186Vx7HZj8VF6lr9D37RrJvvasjZAXI/mfQfJT/xVRrvZxlmDMcvH9c6t6Frh9tccljE6ATAAEAAdKY4i0IYMHqUB9Pe3oqcr0zzuCfVAUWzcZQ7Bsiqi6EQqDKoBmdhTvHuDlbS3VMsuvjH384p/hOGLMNB6afKi/HFAthaHJ9TqcVqKAdzG+2sLenve4/mB3W9R9KhYIEhiSZA08yQPzNI4G3fu2PxCR5jUfcUvBXYu5I0Ox6uNx8NvFazW3Q0ZaV/QPWMIMoHX70AwqOl66ZPs0I9qBlPcaVkoffAiSAOVXC1aBt/OhWHs/wC0Htlcwv2GGXXvEQeQOolj001IqmNbo5srtMj4nA+0t+ytLadTDasAo/mQrz0jSNNDtUXDcPawrK6WVR4mHltxGpnQbwTEiarqXHsOwBKkEq3mpjUeYrmIxzv7xqvCXRdDmU41tbCPEuJfvgiPmtK1saRkzLmAywADA0zfxanarqmEy3SeTaDw6VnV1FGGBkZzdmOeVU0Pu7STz9OdanhLguWrb/iRT6xS5Y9CuGTpibllFTMwEe80ga5dd9/WaiYWz31OgnUEbaiQR4V7jGHN1DYBguCD5ASfj3R8aquB49ds2rmHbvFdBO4EjNHpUKvodCddSx2uI+yxPthqC0QDEqB3vmRV9sXlZQRqDqDJGh8qyPCYzMpUAknU/wAqjaTykkn4VeuxWKm29smSpzeEERp6j51otp0bNFOPJFpUnIxGhA057nxqPh7jFxLE/SiGEXueZpxmrpSOKzyuaYxd7UeR+1eF9c2XMM28TrHWPQ01il18h9aL6CkS8QSQdj96aAAECB5V69hQWkzPgzD6GmWwvRrg/vk/WaiUsY4pgPbKFmBM6AHYHTXTnQ+3wdxd7iSiyQBJPLKCOUa6+FE2sNyuN6hD/lorwR+6wJBIOpgDkN60tqimL4ZOS9wSOF4q6YuLb9n/AO5DP6KAfmwoJ2j7M3UXPYtloOotsCuXmchMg7aLVwx3G7VvR7mWeekD46mqL2l7bMxIw/euJdCZknLctwZkeca8oPKkSR082kVqxjDq7SCNIPI+XI1Z+xWKz3hroAx+33qodpuIrcZXClGKlro0gtMAjxPP0oz+z3Gj99c1IVVAHMlmgKPEkAUXDXIm8q3E1S1anXYt9OvnROxYAEbD9fGhPByQg5sZ15b95vKZjwoqG9fvWREd0pu5bB1+Y0PyrxamnasYae4V31HXp5j70oPSTcqO5K+6JH4SYjyPTwrGM5sN3ApUkDeGBGnjNCuJ45bjAWx3RvGxbnHKKnXCuSQ40GwJn4UBwWIRQAFObSNjA6kEgCko6I9dlk4GAveIaR4aVD41j85NSrV5sg/fuJ2AVfpEUM4lwq7mzAzO4YjUddPdNB9iqe7YAsYjJiwwoq2DBRCpPfVXB5hjqSPEMD8KFYjh11HLZGMbRrVg4PbLYe3IMrIIO4Ez96pKqTRLG2pNP5hfhGNzLlbRgYYDqdmH8ra+R0oN2ylbtm4umhWdo5HXyNGMTgyE9vbEsm6/+oh95PPmOhFBu1eMW9h7TKZEmD1BHMciCCCOop4dUSntMrvE8Kbd51aJB1gyPQ8xUaKl47Em4VcmTlAJ1JJXSTJJJ21+VM4dJZR1IFdRxBPtBwpbNrDjvZ3t53BjScsQIkDVt96tvZDHZsEs/wAMr5RVY7X8SW9iAyzC20XXeQDOgMbnlA8BTnZLH5VdOjZvSJ+oA9all6WdGH1UW6yA11jPujL67t8/pVc7W8MyXBdXf+IdRsTRHhd0gMpPeMn1maHceutnzHeAPhpXLZ2KO9kbh9pRagS2s9F8/wCY+Jo/2XxeTEpOzyh9dvnFAMJdWAF0BEx4zUq0+UgjdSCPSkb3ZVRTjRsK4hQkgghRrB6fSk2L2dFYiJEx57UDvXQ6qQB38seTb1T+F/tRdCLd22XRZVnBBfQxOWAIHSfU10wnyk12+/v6nmyjUb7lvTh908S9qV/dBe6ZESEygRuDLMfSp4xBf2jd4D2hVZ/CoCyP5SQT61Ht9o7T4Z79q4rAIxBHJoMBhupmNDVA7B8cxFzEm3dvO6eyY5SZEhlEx13+NUZM0krUfF25WNRJA03gkTUxLeg8hXsniKnQ1ghcLDCHdhrIJJG3jQrH8Xe1dZF57/CrQ5QSSyab6jSN6ovG7s3TcWCrag+B2NJPSL4dyBmFsM3EEL94EkQdRDI06GjfHsTDFBA7p28qjcAvob+pGfKYHrrHp9aj8UuzeP8AeHwFTb0PNLmVfGWAytMaDX+7qPqPhRHs8ctyxZGhe4HueSAkL5AAjzZ+ldZAFJP8RgekEn0g/CpHYrCh8b7S5oigz/eBEfCarGXw0RlGnZqPD2bKI3IGvRevrRNGAETNDcPxbDZiqksflU1sQBqxCL8CfIUlhHxr5UxdugVBucVa6ctpTl604uFIEsaJhbXaTNItjMfCmeI48W4Uan7VjGZWeKXmMZj/ANIoIl7WIg7fDStPw/7N78AkWlPQu5jw0mq9jv2TY72jMi2SCZH72I8O8JplFsfzEnoApjTMjltU+1xiOUnqevM+NErH7Kccfe9iv/yFj8FU1H4r+z/GWGAWy95coOa2swdZWJmRHzpHjaLLNB9RCYxG0AlurbfCutlUkZiW/lgD1ND7vDr9vVrF9R1NpwB6xUf2jcg0+RpXF9iiafRhsY51QjNCjUkgAADmT0qr468j5whJVmzbQubYlZ1g6ct6nY3huLvqltLF9wTmbLbcgxosmI61duwnYo2kNzE2YdxlC3Mo9mJkuATo0LAPLNVscGlyZy5sicuEaMttYMkXDBlVD7H3c2Un/mXXwNEOyeFFzFoCoZRmYg6ghVPLMJ36j41t3EezeEvLlcWmJBXukAgHWMymdwPUTVLxf7L7lg3Xwrq/tLbIq3DBXNoSGgq4ifeA5GZE1ZT7nO8b9tma468Guuy6KWYqNdFk5d9do3pzhF7JeB1g6E8pmRPnBpPE+FXcO+S9ba23RhuOqnZh4irF+zrHMMQbWfJaaGfrI0EDb47Vp+lmwr/kVknE3AtwEEagMNeVReJ3RcPmDWuvZw7kMbSXWGx9mHb1aNKE9pOy1nELmCrbcaAqMvkHC7j5iuSj0r7ox3B4iG3H6mrJwbhV7FN+5VnExmPdQH+o6T4UnhSWFxQs3rSo6vDDfNG5Vt+npqK1/hBAgFcoGigCAo/Os9umhIyqOisYPs7iLVtBdXRYEBpETB1QggkEmT0qD22wFu3g8yIi5LlttFGokgjbUd7atSVwar/aXsLh8YpzZrdyDDoYOv4l91vXXxFUglC/mQm3J2Yjw3BO+d7KFMyMtxQYQgkgc/xLsaMdieGPaxZNwAE2mEc9HXXareOxd/CKwtKt1eWQHOY/iaTqx6DQVWOA3bzcTf21t7R9k8K6lTGZNRI1pVKUpvWgyhCOLfU0uwO6PIfSmr+AVp0EyD6jan8N7g8h9KciuhHGwbxfG3LWGYoQPZhSBlDCEYNBHMQDp0qhHi9q7rl1OoVASNdYAEQNdo09K0fHYUXLTodmUiehjQ+YMH0rJlxDE5Xdm6gsT96nlLYr9iZwjC/6wLkAfwhRsqyDJPNjHLbX09i7U3501n4xUzCA6ACIg/DaoPHiLd1bkkaz4Ec/WDXP1K+9g7GCcg8Lg9c2/wACKN9luHZibe2djJG+VRy8aGY0gXbRnukt6Z4/IVduxvDypa4VIHuqTsfxR12ApkPk9MX99WH8BwtLKZLax47sT1JPOmn4XLS5ZvOp7Pr3QafFxgJaBRIkS0hAgKAKiYhizZQdt67jeKljkt607g8LkEnU86xhV24LVsk8hVdt35JuPu23gOVOcex+dhbB03byoTd4lbXvXGAB0Ufegwlsvdp8Zl7nDb2aT7zWwI5H3pnw5VFHaTifLh4/vXUH3rMLnbhzzPxP50w/bBjXbRycjUT2g4t/+rZXzvJTT8a4uf8Ay8KvneT8qy1+1bHkPlTTdpm8PgPyocQ8zT7nFOLH/wAzBr/8w+zCo7YviXPE4Af/ACE//wBKzQ9oX/X/AGps8eetx+ZufyNJdscd8dgB/dQ/Umn8DiLqf7zGYR/KE/wpWWnjr9aSeNv1NbhZubRt2H7QWFHev2yfBmI/wilP2ww4B/fJ8H+y1hp4y/U0n/Sj+NDy0P50l0NjxvazDXAVuNh7ifhe1dfzIlKpfEsNgVve2w957JkE21tO1swQcvegqpjUaiqa+Oc9aXhDeuOERGZjyA/UVuKQHkk+ptXAu1CX0YSEZSBlEEkESCo2g8tKJ38SDMNIHMrv5GAD6TTHA+C4W3h7C371lbyqCYuorBiZKh9yoPLaaMf6Gwjam4jjfW/I84DAVxSl2O5TXuUfB9nrd7H+3c5jbVHCT/GJAc84AA9Y6VdcFi5BjaaD43iHCrbEq2EFyCMyoWYcvfQH61CXtPhx7uLw/qLw/wAmlI5yTDGnZclxFODF9app7bYZd8RZP9Nz7MFNMX+3OHiReX4iPkTTrL8mDiu5fP7UKRfZWEMAw8R+oqiYD9otg91jHQ7ij+C4wl3VWBFUsDjSsLNhlI0lfKotzBXBsVI82n4CK9/aadt4qmUmjncUwXxa1eWyxVc50lVV8xBIBiWP0rPMRwYi6T7muocZWHhBjWtgS9NIxiqylHAZWEEHYjnSyfIaPwmZ4Y27YjNmPgZJ9eQoZ2gcsimGIJYysHprHT8quF/9m65T7O8fAMoAjoSDPrFLufs/NxAty4qgD+EEkeRMUqQzZlWGDXctkaOGAEyNCYBPPT7VtnZ3iFprCWhct3GRFVspgEgbgHWPOq7wb9nvscSLrXQ6oD7MkaliNCwGgy9NZnlFFzgbN58t22q3V1BUlDHIqymYpmwW2q7BXE4l12SB4VBuWzc95tOlMXuKvhrqo4LWW0DEyyN0J5qflRO5hlcSGiaABi1aVBCiKi8Qx2VSelSH4aRtcEVVe1XF1QZAZjePktEwD4txcIpZt2O3M9BVd/t+di1wE9ByA6Dwohg1ZrhZxM8twB0o2vZ/D3BIm2ecaj4HahoYpK9ln6j9elOr2Ub8Q/XpVz9iK6LQo+bITy4lPHZT+alr2UXqf161bcld9nW8yXcPCPYqo7Kr40sdl06GrRkrmWhzl3Dxj2K6vZq3+GnF7Op+EUey17LS8n3DS7AQcBT8IpQ4Kn4R8KMZa4RQ5MOgWOEr0HwqFxO8mHAcgxMQseP5VYYqq9uj+6X+v7NTQXKVMEnSI2N7RJfgLbfSdSQABzoS3ExPu/OmXvD2YUchJ8f1qahA11rFFHN5kmGkx6hMzaTIAGsxt6UrDY1W95CfIx9qGiyCo308dpqRgLbZhl+B0pXGKGjKTdF74X2csXkDrZLaAnNeIiZGw8QfhRDC9msOJDYdAymCMxfkGGp30YUH4bx27YQZSuUyMuTN3pJIzZhEknrzqyYLFM4LsACxBjyVV/y0uqtBkqbTFW+D2BtZtf8AAv5VFw+Ps4d2toSuskEyJIGgnkPzokGrl2yriGUMPEA0rVgjKh+zx1fxTUzDcVE0HvdkkKhrTNaaAfxL8DqPQ0Hvm9hW/eiVOzAypjl4HwNI00VUky+DHh5ymD+jTmC4nmOVveHzqk8N46pME79TRLEYk6Oh7y/MdKWw0WnC43vm2TqNV/mXp5iphxUGqpfxQv2xcQw6/EH8qk8K4uboKPpcHzo2YN3L0E9Dr5HeajYxFuL3tIOjr71tvy+VRMViOY5bik28ZrO6tof1+tqwBxn9qjWboGcDcbOOTL+VRMHecI1udRsafLhTB3Uyp8DyoFxvivs87L7wH5a/OtWzAzHcSvgkO5AEz4VUMTxvNck7A6T9TT/aPtE12E/4j18Kro1NXjDWyUp9i58O46kRpRNcap901n3sspGujbefMedTbV24BoZpXjXsFZG+poFepM16a5ywquVya9NYx2a9NJmuTWMdmvTSZrhNAIua4TSC1cmsYVNVLt03cQfzf5T+dWqaqHblv92PE/QVXF6hMnpKorxXQaTXhXachLsXY328qK4FlGqkE+H6mglp6lewDCRo3KllCx4ZOLLOrzbjXSfjv9qufBrk4YsecQOnL86zPA8SdcqGWzbydZkgQfLrWmWreSzbQdJPppUXFx6lck4z2iQrU5NRlalO5GwoEg5ZfujyH0pF68pBBgjoRIoQ3EZgbQAInnTiXwfGumOLWyMsvYhcR7OWX1tzbb+XVfVeXpQhxfs6MMwHNdfiNxVhe7pzqBibrDUEMOh0PoaLwRYV4iSBuF4xlbMpjqORqXcxwYh0OVx+o8qgvfs3GykZX6MIb0I3FR7uFy7Ej51F+GfsWXiYvqW6xxkXVzbONGHXxpmzjsrZSe62x6HlVb4fZxDuPZpm8ZygeZNWT/wteZdXRT5ExSeTIbzo9xeN7RqqhSO9MVXu0/GLb2Ztkm63dIGugMz8oozjuxXtlAu3tvwLlLeZJNP4HstZsju5j4kz9qpHD3JyzdjNsL2bv3NRbInm3d+utG8H2CJ/3twDwUEn4n8qvfsAPKuaVdQRBzYCsdkcMqlShYHfMx1PXSAPSnF7OYYDW3/zv+dFhHMfOvXHB2puK7C8n3A012aRXTXlHqHZr00muVjCprk1w1ygE9mrxNJrhrGFTXCaTXDWMKmqb23bvIP6vtVwFUvtof3ieR+1Vw+oTJ6SuV2vV4V2nIKWpFi7FRxTiVjE+w4N1CYAkT03knyrSrPhtAjnIjQ1ldm4Qwg860/BDujyqORbQYk5TXb9yEYjcKT6gUgUjGH90/8AQ3+E1NdQlcu8WyjNyG9Fm4zbQJMww0blNVKyZFwHaKkI04RZ5R9TXoJnI0We9fJ1RqZbiRA7y+o3oNw66VBgxU/Eue747/KnvVi1uhOLwqXhyPiNxSuA4S6132bNmtASSfeHRfX7UOx18oDlPx1+tHeyFwm0GO5Zp8YIFLysbjRc8CiqAoAAFSr2KAFCsI5iitrl5UjGRF/tytzE/Cm796pV7DqdcoqBeWDpTIDIzYn1phsUp2OvnqKRe0EjQzHzNCeMCIYaHTamoSwk+NyjaftSFx4OzfOohumKHY8xEUaN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QUEhQUFRQXFBUVFBgWFBUUFRUXFBYXFhcUFRQYHCggGBwlHBQVITEhJSkrLi4uFx8zODMsNygtLisBCgoKDg0OGhAQGiwkHCQsLCwsLCwsLSwsLCwsLCwsLCwsLCwsLCwsLCwsLCwsLCwsLCwsLCwsLCwsLCwsLCwsLP/AABEIALUBFgMBIgACEQEDEQH/xAAcAAAABwEBAAAAAAAAAAAAAAAAAQIDBAUGBwj/xABGEAABAwIDBQQGBgkCBQUAAAABAAIRAwQSITEFBkFRcRMiYYEHMkKRobEUUsHR4fAjJDNicoKSovEVQxY0VGOyF1PC0uL/xAAZAQADAQEBAAAAAAAAAAAAAAAAAQMCBAX/xAAlEQACAgICAgIDAAMAAAAAAAAAAQIRAyESMRNRBEEUImEyQnH/2gAMAwEAAhEDEQA/AOloII1M0BBBBABoIIIACCCCQBLlnpUH61R/hXVFy30qf8zQ6IN4/wDIsNifsmfwhWQVbsP9kzoFZNXIzoDQRokgCKSUpEUwEoilIigBBRFKKSUAJKSUopJQARTVaqGglxAA1JyTW0b9lFpc8xyHE+ACw+1Nq1LiQe7TnJo49TxW4wcjMpUW+1d52wW0DidziGj36rO1qj6hxPOI8py6hJYMOIADJPCnLQV0Rgl0Rcr7DpZfVbJ6p2vZuJywPIkjMCR96aqWoLSPMIvpAbBOsLVMVojB0HMOY7qVYWO8bqRDanfb9biOvNQ61wCBx115KDcYS04deXzScU1sOVdHQztCmGtcXAB2maW29aRLe8OYzWH2HS7dhpk5szbPI8PetbsSyFNukHjyK5pRSLKTb/hotg1Q5wIPAob7/wDKu/ib801sOgG1SRlIz5dUvfc/qrurfmiApdnNnFBIqSIQVqEeh0aCC2RAjQQQAEEEECAsvvDvmy3f2bGGq/iA7C1vV0FWG9O1hbUC7IuPda0+0SuRPqPIywA5wZ+CTNxVmgv987yoe69lFvJjQ539TvwVRtCqasOrVHPcNHOIEdFS3dCu0SWnxcMxnxSLF4Jz9bm45+UpUbWi1bf16QmlUMDgQHN+Ktdjb7Nc7BcAMdpiE4T15KtqUajm5NIEetqP7Qsvti2c0kugjwj5AyPMBZ4xZra2dqa6dNEa5PufvW63cKdQl1EkDPM054tPLwXVqbw4AgyCJB5gqMouLNRlYaIoyiKyaEoijRFACSklKKQUAJKj31x2bHOPAEqQVC2vbmpRqMGpY4DrGSYjnlxeur1C95yByCW9+QPDlyhJtLbujnJB8OcqTWpQXdfkupNLRLi3sMFuvMKL9Jwy33dCmAYkHq37kxW+KoSHHXB5pipUzzPRIqVABJ15KPcVMWnkgB+q+BKgvrQ7wSatbu+aYruylIGXOw7pzKgLNcx1XQNk3/agyIcNQuYbNqw9p0zBXSNlsEl0gk8RxXPl7Kwb0abZB7/km99Xfqruo+aLZLu/5JrfR36s7qPmswNS7KHadMOt7QkD9mcxqc+KCF68/RbTL2Hf+SJdBJHZUEEEGQ0EEECAggggDlXphvy2tb0/ZwPcfeJ+Ee9YO2vC4gzx7o8FufTjZn9XrDQdpTPV2Fw/8XLlNKsQZHDROjSZtWbRIyE5+PNdH3Z3YYWNqVM3HPQZLkmy7oOfTJ4uE/nzXedluim2NIClPTOnHtWTGbPaBAUe43doVP2rA7qpVa+p0mF9Rwa0cz+ZVfZby0qxhkx4iPmplEcf373eoscX21MsBqloE93LKGt11BPgp3o+2u8E2teQ5omnimS3SBzGS6ReboipWa8wQHYmnPKZBHI6pnf3YeOg2rRaO3tz2lLgSB69Mnk4fGE3K1TMcFdojIimrO5FSm17dHAHp4FOlSASURRlJKACKQUopJTEJKQ5KKbcUAYi8tXMrPI9QukjkdZCk1rcOJw5hwDh7oKtdp2pJkccj4ciq2g6HYT3XtOU6Hw8wtOWimONmavGlphwy+SYZVGmTvmtxcbNp1gQRhdyPNYnbOznUXQAY4cQq48ilr7JZMTjtdFTftdMwYUajV+a1+6uyw5/bVmB7WZtY6Yc7hiHEDktTvzZG4tMWGnLW424GBsYdWiM4hDzJSoI/Hco8jl1SlIPvUUaJ+nXjVCpSGoVbI1YxR1hajZ95UhuHIjIkHIjgSOazjac+BVnZtfBA118MliexdI6Hs7bADhHeyzzhPbxXna2riIGY4/BYbZ9+8OLBAcRmD0VoNr0xbmmcQqEgkEZZeKlxkuhc29lTUuXkNaXGGzhE5CdYQTmFrtJnigqc0HNHotBEgqCDRpKNAg0ESNICl3x2M28tKtE6lssP1Xtzaff815qvbZ9Go6nUBa9ri1w5H7l6seudekzcX6U03FCBXY3vDQVGiTB5OHPy6NAcf2XWhzf4gu4bN2qRSEZkDTmVwUU3NcQciF1PdTaQrUw4ZOGTx481PIvs6cHou9rbVY3Cx3eqP8AWOsfuMnTl8Ue6my6jqlRz8MYu6G5gNGne4kqfbbKoPOJwE8zmVoLWrTptwsgBTs6FFkuzvC04XHu6Z8OiXtFoAJDpbEkcQFnryq8ucabsIOWgPulV9rtM4uzY7EMX6Z7s8m+w3r96T2jUYO9DVrTFOrWpj1ZFRg5B8yB5tJ/mUsrFb47VrWm0HuYZZUp03Na4S3DEEDl3mk5c1Itd+aZb36bw7iGwR5EkI8cqtHLzV0awpJWZ/41pf8At1Pe3701U31ZwpHzeB9hR45eg5xNSUgrKf8AGn/Z/v8A/wApxm+LPbpuHRwd9yPHL0LnE0jk09HSrte0OaZa4SDzBTdRywaJOyyzGS/ll1KVW2fTNbEQMuhWY21fFkNbqeKtdh3zSwGTJgOmZBA5pOLqyuLItx+y6uaDOQWa2lbguiAR0V/cVJGSrbhin0zpXQ2/Z4NJzGDvEQ2DBBkZyhvC0Wtq9ziTFNwBPF7mwGtHHNMjaDqZBABjgdFmN/NuVLghr4DWNMNByk5SfFbxx5OjOSfGLZgTwT7ZCSKRLSeEp2g/n4Bd55YumyddCra3okN1EcDx6KHaxm088j8ltKO51f6G25DC8kt7jWkktdkDA5Kcjf8AqZevcUiWPp5OGRnj4qwqXAdTBfGWQMKA/ZTmVHSwtz9VwgtPKDonLi5DWhmFxPOMvFZ/4QvlY1UqtOhjmgnDbNIBgSgnZlJno9BBBUKAQRoIAARokaAEFJIS3BJSA5Zvz6PWPea1nk+SalL2TOeJnIzw0WR2cw2vfMtMw9hEHyHFdh29tWjbkmtVZSn6zgCeg1K5X6QN5ba4c36OS4tHedhwtJ4ROZWWm9G8eSns0uydp4wCCrgPdzXFtjbYqUHYgcQJlzScj05FdM2PtIXFMPpvMcQdQeRWJw4nXjzci3uWmoMOJwHHDkT4TwT+zdltbA9WmOGkqubUeOPwUq2pveRidlyU7KcmZf0r18da3LR3BTewHmcQP3rEYl0rfzZvaW5LRnT7w/l1+Ermq6cTuJxZlUhXalKa5NoqbuSoSHxVRvqfJRpzQqOQBqdztu4MVKoe5mWH6p1I6GVcXe2GFxIcctBhJk+5c+s62FwP5zP+VomVVKWJN2aU3RMpbQGMve0uPCQYClbNvS6rBkB+owwAQMlUuqoNuI01WX8ddijLjJM3NOtAgqPc3jRxWaO3HkQcPWDPzUixouqg1HnBQZnVqHJrf3QTkXHLLxU/x5fZ2fkx+iU6uCZWMvSbh7wwe0BPUxKZutvvfXcaXdpEFrWHPuxqf3ld7o2BLC48Xe8j/KfDx7DyeXRHu9kimxrG5nj4lQ73ditRPeaQYxR4Fdd3F3YFasa1QTTpnujg5/4a9YW/v9h0niXAe4fn/CriTcbZHNJKVI84bm7HqVrmmxrZ73ekZBo1JXpPZtsGNFNo7rQB08FH2VsSnQBNNjQTpAAJ5SVc0aUBUSIt2Z7ebci3vSXuLmVIjGyM40kHIqlsfRVQY2H1qr3c4Y0DoIPzW/JRgo4rsxRyPb/ojeSDbVm65io0tPvbM+5BdcQRQ9HD3el2nwoO/qCb/wDV5v8A05/q/BYE7zEgB1KkQNO6PuSm7wU+Nuz3LFMrr0bs+l4cLc/1fgm3elx3C3/u/BYsbdoHWgB0/wApY2zbcaRH56oph+vo159LdThbj+o/ckH0tVuFuP6j9yzNLa9pxY7Txy8Utt9aniR1S/Yf6mgd6V6/Cg33n7lXbX9JV3UZDIo5mS0S4jwJGXkmKLKD/VqN84UXeTdusymK4ANKNQcx4wnHvYpVWjKX9w+o4ue5z3HUuJcT1JUVmhTpTVTJVIh0jkrrdfaTqFbI5OyI4EqhpOTzSdRqMx1CTVqjUXTs7ZYVhVbI14hXVlakLKbl1xVax4yJGY8RkR710G3pd1clbO29Ea52eHUyDxBB81wO8tTSqPpnVj3M64TEr0PWdkuNekOx7O7LhpVaH/zDuu+Tfeq4vRHMtWZWsCRAMc0pjYGSBSQVc5wOTNV2XXJKY7LomaxQA9R/HyGQVnQuO70yVQyp7z+fcFLovEQgCf8ASEg1lAdWQFZMRrdzNhOvrkUgS1gGOq4eywEAx4kkAdZ4JHpI3kbXItbQFtnQOHIEB7wTmfcczmTJXR/RfsEt2XUqMMV7plTC76oAcymB597zXGa1BwJo1v0LaM9q32sQMOOFx77ycuQGeiBlFBHgum7k7OfRotFXWp+la3i1rshPiYmPFK3B9H7qhFxdNIYIdSpuEF3J1QcBlIC1P0MuruP/AHCB4BmX2KWVaS9srh02/SOjbtV6HZCnSywCXNOTs/aPOeangF7pPqjQfasRYvcypTc0HFlkeXtT+dYW+t3AiRodFRqiTFwiLskbnQExRJPRIA6eaeCAEIFABoIpQQB4ulCUSCyUDlHKTKEoAXKEpEo0ALDlaWm16uHsnPcaf1SSQqhKaYQAdyzC4g+R+SZe2QQp92zGwO4jIqva7nqPiFpMm0Jp0081qMN/BKATA2Xo5vw2o6k4699nUQHD3QfIrr1ndAheedn3RpVGVG6tcHdQDmPMSPNd02Y9rqbKjDLXtDm9HCVzZVTs6sMrVFvUCwfpQssVBlQDOm/P+F+R+OFbb6QqvbNl21GpTPtsc3pIyPvWYumbkrVHDykOSnNIJB1BIPUGCPekFdZxDTTmUVXMInmCU252SAJLGAfeljUAJikXARE/IeadxYczrwHJADN2+HnyVhuxsepfXNO3pauMudwYwes89B7zATmy9kC5dhAe58d1rZLneEfFd69He67dn2ga5o7V5x1HQC4TpTLuIaPtQBo9lWTLW3pUKYOCmwMbJkwOJPMqjvN07W4vKdzVpzUbwyw1CB3S9sZ4c46eC0WrVF7Mz8vBNCJFa1Az/P5+5ZWnb4O0qOHt1AxvFxLjp4eK2tN+JnjxVPTsxOIjMnJLjbV/RpSpNexjZVmfWd67tfAcGhaS3GFsKLb04z48ETqxGoWnvRksIkJVPIAKFRuI6JNW9DQY8vNKgLIolFtXktz1UkHmlQw0EUoJAeLZQlEgslA0ESCBBhHKShKAFIIpQlAybYVM8J0KhXRDXEcQfgjY6DKtqWzX3T6baQBLsiTo0DMuKLoy1ZU0HcPcn4Vpvfu4bNzXNJdTfoY9V2pZ0jMKoZUkT71qLTVoTVOhTV1P0S33asqWxMup/pKY4ljj3gP4Tn/MuWFWm7O2XWdzSuGz3HS4D2mHJzfME+cJTipKhxk4u0dxuWFhSLapjyGZWnd2VzSY8AOa9oc1wMd05ggpmy2ZSt3S2XOJ1dmY4BoGXDXwUFidnR5lX9OC+kHZZt72oCIFQCsP55Dv7mn3rNErrfpvsCWUa8eq803Hk14kf3D4rkRK6ao5mNVBmma2QTrnZqPWKBDtqyeJjqnWOl0lJYAG93j+YXUvRPuBRuqRurrEWiphpU/VY/DhJe8+02SRh0MGZ0QBeehfdd1Jr7ys2DVYG0AdQw5uqeGLux4DxXRq0DSAfgU8YAiBHLh0Ci1Dz8k0BJthkBEeCd7FRrN8AfnirR2iGBCouwvjgRB+xKcwAA8gEK9PuuPgT9ydbRxsHNFiIr60ZypdvWZUEcYUcW85EINsM5Bgp6AcqWgGgVRXGFw/i081fscWj9I4R8VU7SFMzDxKEwLe2cITxVbZyWiD4qyY6QstAhBog+CCclEkM8WOEZcUS0m/Wyexr42juVO8OQd7Q+1ZpYTtWUaoOUESIpiLC9sMDGva7E1wE8CCeCgSiLjESY5IgmAtCUlHKQByr/dPaPZVmnhMHoVn5TlF8EFJq0NM7NtfZ7Lqg6m7Rwlp+q7VrguNXFq+jVdSe04w7CQM5PCOc8Oq6xubfdvSa2e8Ib9y3Fnu7bsqisabKlyGwHkA4BnBHI5nPVRhJwbRXx89o4dc7nX9KmKj7apgInIB7mj95jZcPcqImD4jXmOq9T03S6JOWp4dFU7a3Vs7v9tRY52mMd2oP525ray+xy+P6Zi/Q5vViabKpmWhz6PGW5l7PKZHgTyXRal6IloJIOmkkTA4c1xPefYn+k3jDQc4ZdpRefXGrXA8CRJGmhSWb/3wMmvi/jp0z8cM/FVTT2c7TWmdF9JNZr7Cu2BiwB/OCwh0dclwF9wtxTvtobQJbSa+pIMtpMAbHGXaDzKt9heh67q51m07dv70VH+TGmPe4LTZmjlwDjo0+5T9kbu3N28MoUXVHTBgZN8Xu0aOq9C7G9FlhRg1GPru51XAt6Cm0AR1lbC3tmUmhtNjWNAya1oaAOGQyCVgcj3M9D7GND9ouJfIw0WO/RwD/uPHrE8gRlz4dZYwNaGBoa1oADQO6GjIADgMkqtMfn8wq4vI9qIkyTIAH1h9v2aiAfe7lmOuY6KJVqjgR0OSKvcj2hh8Rn5jwVHtbajWghsk/JbQF3ZV5nqrm0q4vJZDdZ5qUyeTyPkftWjtGvY8n2cplDET6rhmD1934o6FYQol1Rc4yBlw8U5SpQM9UgJ2JRnVHuyZ3W/W4noEZM9EvH+fNADVPZ7Jl0uPMmVGvNnM4BTu0UK/Dz6oPXRNCHdm0e5hBiMpUplsBniPvULY7SGkOOc5qzYk+xoa7V3sjLxQUglEkM4JvNs36RQc32h3mdRw81yVwgkHIjI+S7jC5vv7sTsXiu2MFVxEDVrwATI5GfgVKJaRlZRIpRLZMOUJRSggBSCSjlACgjSJRygDW7jbXNGqBwdDTxOuULudhdNzaZBAkzIJnPMHPReZrSthcCu/bmWVne21Oqajqddowvw1IdIymDwMKco2dGPLSp9GmqYngd7A3IwBLiP/AI/nRNV7vDoJhNXGxm9mWfSrgt5tFNrgOWMjTyVPYbpWtEh9P6SXTMuuKpBJ4loIafcoSaX2dSd9Iq/SDsh9+KApgBzHvxOPste0TlxMtbkl7tbj0bch1TDUeIMuYCZHJriWtHgBP7y0ddzaQBcQ0T5qJV25QbPeCw8s6paEsEW7Zp7K9wQMsPIACOkBWguYOsjL4rJbPuu2zaIbGU6nySXbfZSqCnVcBpE8p/BVwzd0yHyMNbSNlVqDmEz2zQC46ASsjW3gYAZe0CZbJ4H8FFrbytdADg7DnEgSeGXILpOWjUVLr6xgngOCaqPaWlxMcZ5eKyr9pkyS4DmZjLkDwVHV3kZ33TI7MsGekjWdNY9yaFRr7/atGlTMkZGMHFp5t8OK55tneWhmXCqJmAC0z8clQ7Q3ubUqE45YJEQJIGmHj5lZW+vDUeXHLkOQ5LViOy+jjeNpo1YZBFUw0Gci1sOPmD7loW7YqPLiZEZxOUdOP4rhW6e8JtK2LMsdk8eE5OHiPtXZ9n7Xt7gAte2SOMCekrS2I1FnVeWCpSMfWacxI+Sk/wCpEiHswnmNFgKm8Vdl1XptbhpAMNEx68AtqEc+9HlHNWNHblR3rubCdWBsG3YQN4Bo1zj4Dy1WRbtaOKeZtQnLEY/P5/yjiI0lXaVXg1lMePecoF6azxLqrgPJoVSdpwO7r9Y9489AiNGrXEltaoDyaQ37k0gL7dmq042NqS4GSZnVaOlI1dPkstuxsOoxxdUbgaREcTHErXMZAgLEuxoIFEjcUFgZxuVW7xbEF3Qc3FBEubyxAZSeSnylatI5gj3hSTplmcQqWFRuojxnI9CEzUpubqr3a2y69CcbHYQTDhm2OcjRVouAdQ13VVIsg40eJTDTpn2SOjvvSTaNOj46t+0IoCNiQlSP9PdwLT0d9hTVS0e3Vp90ooApTrKRcCRw4cVFzS6dUgzqgBYK3vo53lNsXgjEHNgtniNCufmpnopezbrA8H3rMo2qKY58ZWdxO/luGFzg81BqwAkA8oGqqh6U6baZLqTzVk4QQYA4LNWzMbWwfW0z0PjxKMWY8csnZTB6faoeFHU/k/woNvbz3d48lzyxsyGtJAHVR7ahcOIPanLmSQtVTsWODzgdlEd0RPHGcoT7R2cd1hnkch55rbVLSJqVu3Jmh3L2pcU2ntQKoA7uGQ7zJdCa322U66YK9t2wriAKZDS1wJzg8Dx14Ksst46TagBZAnPC4FXtxtK5un4LGadOBjqlsR4NJ+xTjGnb0Vnl5LilZgv9Gvm/tG1R1YfmrOy2XXeI/Skfu4h8WrpWy9k9g3FXuKlapzc4ho8A0GFbWt5yYeuiJZq6HHDraOc2W6lU/wC0ervvKfq+j9zwQ+mIIjJ2H4hdMpuPtQPNFUuhwWPNI14k9HFdoeiqs3OkHdJa4fYVTXHo62g3SgXdHNB9xK9Bsr5J9lUFC+RIm8ETzazcHaX/AElT+qn/APZaDdrcrajHhrqIbTJzxvbDfEQSV3XtAja9aXyZox+PEqrHdio6iGVuxdh9RwkkZRy14SmG+jxvtVTPg0x8StDTvxTIk905Hw8VaiourHlc1ZzzhwZlKW4VIRNWp5YR9im2+51u3XG7+J33BXhrtHFLa8HQyt8mYI9ps2lTEMY0TrkpIEZcERqBNurAhZAdLkJURlWZ5pfs6oAWx0hBJtjkggDjSBdAKCCkXOY7d2lVeXtc92GSInKJ0WdLEEFtCkkJkjilCsUEFokxxlaeCkU6xGhI80SCYhz6QTrB6gFANY7VgHQkIIIAdFu2PD3qFeUQCIyQQQBqN3Lt3Z8Mvir6kIzk88sviEEFGT2Wj0Qdo7ZLJhgJ4mdeuSpam8FR2QDQOhKCC1FIzKTHtlVH1nkOeWtaAYaA2c9J4Ls20b7s6LGU2BghoEcJQQWci6Oj43bJ2y7AYQ95L3aicgPJQtt7UczQBBBcj6OuO5bKWjvBVq1AzJskCddVr2WeAesXHmckEEmv1sJ6lQzUrOByKcbenkiQWBMJ1dxOqfNchqCC0jBX3F+YIIkEK33F2g6vRex/+27C0znESAeiCC6MHZHOv1LitTwyq27vHUnAN0KCC7UcI9c3JIxaZKPQvHFBBAFpZnEM+acubvDlh+P4IIJMaKjbG2nUw3CAJPNBBBYNpI//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353" y="2261588"/>
            <a:ext cx="2628900" cy="1743075"/>
          </a:xfrm>
          <a:prstGeom prst="rect">
            <a:avLst/>
          </a:prstGeom>
        </p:spPr>
      </p:pic>
    </p:spTree>
    <p:extLst>
      <p:ext uri="{BB962C8B-B14F-4D97-AF65-F5344CB8AC3E}">
        <p14:creationId xmlns:p14="http://schemas.microsoft.com/office/powerpoint/2010/main" val="3340213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normAutofit fontScale="62500" lnSpcReduction="20000"/>
          </a:bodyPr>
          <a:lstStyle/>
          <a:p>
            <a:pPr indent="0" algn="ctr">
              <a:buNone/>
            </a:pPr>
            <a:r>
              <a:rPr lang="en-US" sz="4000" dirty="0">
                <a:solidFill>
                  <a:srgbClr val="7199B2"/>
                </a:solidFill>
              </a:rPr>
              <a:t>If you are </a:t>
            </a:r>
            <a:r>
              <a:rPr lang="en-US" sz="4000" dirty="0" smtClean="0">
                <a:solidFill>
                  <a:srgbClr val="7199B2"/>
                </a:solidFill>
              </a:rPr>
              <a:t>an</a:t>
            </a:r>
            <a:endParaRPr lang="en-US" sz="4000" dirty="0">
              <a:solidFill>
                <a:srgbClr val="7199B2"/>
              </a:solidFill>
            </a:endParaRPr>
          </a:p>
          <a:p>
            <a:pPr indent="0" algn="ctr">
              <a:buNone/>
            </a:pPr>
            <a:endParaRPr lang="en-US" sz="6600" cap="small" dirty="0" smtClean="0">
              <a:solidFill>
                <a:srgbClr val="425968"/>
              </a:solidFill>
            </a:endParaRPr>
          </a:p>
          <a:p>
            <a:pPr indent="0" algn="ctr">
              <a:buNone/>
            </a:pPr>
            <a:endParaRPr lang="en-US" sz="7200" cap="small" dirty="0" smtClean="0">
              <a:solidFill>
                <a:srgbClr val="425968"/>
              </a:solidFill>
            </a:endParaRPr>
          </a:p>
          <a:p>
            <a:pPr indent="0" algn="ctr">
              <a:buNone/>
            </a:pPr>
            <a:endParaRPr lang="en-US" sz="7200" cap="small" dirty="0">
              <a:solidFill>
                <a:srgbClr val="425968"/>
              </a:solidFill>
            </a:endParaRPr>
          </a:p>
          <a:p>
            <a:pPr indent="0" algn="ctr">
              <a:buNone/>
            </a:pPr>
            <a:r>
              <a:rPr lang="en-US" sz="7200" cap="small" dirty="0" smtClean="0">
                <a:solidFill>
                  <a:srgbClr val="425968"/>
                </a:solidFill>
              </a:rPr>
              <a:t>Administrator</a:t>
            </a:r>
          </a:p>
          <a:p>
            <a:pPr indent="0" algn="ctr">
              <a:buNone/>
            </a:pPr>
            <a:endParaRPr lang="en-US" sz="6600" cap="small" dirty="0" smtClean="0">
              <a:solidFill>
                <a:srgbClr val="7199B2"/>
              </a:solidFill>
            </a:endParaRPr>
          </a:p>
          <a:p>
            <a:pPr indent="0" algn="ctr">
              <a:buNone/>
            </a:pPr>
            <a:r>
              <a:rPr lang="en-US" sz="4800" cap="small" dirty="0" smtClean="0">
                <a:solidFill>
                  <a:srgbClr val="7199B2"/>
                </a:solidFill>
              </a:rPr>
              <a:t>Please stand up</a:t>
            </a:r>
          </a:p>
          <a:p>
            <a:pPr indent="0" algn="ctr">
              <a:buNone/>
            </a:pPr>
            <a:endParaRPr lang="en-US" sz="6600" cap="small" dirty="0" smtClean="0">
              <a:solidFill>
                <a:srgbClr val="425968"/>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010" y="2179608"/>
            <a:ext cx="2314575" cy="1981200"/>
          </a:xfrm>
          <a:prstGeom prst="rect">
            <a:avLst/>
          </a:prstGeom>
        </p:spPr>
      </p:pic>
    </p:spTree>
    <p:extLst>
      <p:ext uri="{BB962C8B-B14F-4D97-AF65-F5344CB8AC3E}">
        <p14:creationId xmlns:p14="http://schemas.microsoft.com/office/powerpoint/2010/main" val="1188941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normAutofit fontScale="62500" lnSpcReduction="20000"/>
          </a:bodyPr>
          <a:lstStyle/>
          <a:p>
            <a:pPr indent="0" algn="ctr">
              <a:buNone/>
            </a:pPr>
            <a:r>
              <a:rPr lang="en-US" sz="4000" dirty="0">
                <a:solidFill>
                  <a:srgbClr val="7199B2"/>
                </a:solidFill>
              </a:rPr>
              <a:t>If you are </a:t>
            </a:r>
            <a:r>
              <a:rPr lang="en-US" sz="4000" dirty="0" smtClean="0">
                <a:solidFill>
                  <a:srgbClr val="7199B2"/>
                </a:solidFill>
              </a:rPr>
              <a:t>in the</a:t>
            </a:r>
            <a:endParaRPr lang="en-US" sz="4000" dirty="0">
              <a:solidFill>
                <a:srgbClr val="7199B2"/>
              </a:solidFill>
            </a:endParaRPr>
          </a:p>
          <a:p>
            <a:pPr indent="0" algn="ctr">
              <a:buNone/>
            </a:pPr>
            <a:endParaRPr lang="en-US" sz="6600" cap="small" dirty="0" smtClean="0">
              <a:solidFill>
                <a:srgbClr val="425968"/>
              </a:solidFill>
            </a:endParaRPr>
          </a:p>
          <a:p>
            <a:pPr indent="0" algn="ctr">
              <a:buNone/>
            </a:pPr>
            <a:endParaRPr lang="en-US" sz="7200" cap="small" dirty="0" smtClean="0">
              <a:solidFill>
                <a:srgbClr val="425968"/>
              </a:solidFill>
            </a:endParaRPr>
          </a:p>
          <a:p>
            <a:pPr indent="0" algn="ctr">
              <a:buNone/>
            </a:pPr>
            <a:endParaRPr lang="en-US" sz="7200" cap="small" dirty="0">
              <a:solidFill>
                <a:srgbClr val="425968"/>
              </a:solidFill>
            </a:endParaRPr>
          </a:p>
          <a:p>
            <a:pPr indent="0" algn="ctr">
              <a:buNone/>
            </a:pPr>
            <a:r>
              <a:rPr lang="en-US" sz="7200" cap="small" dirty="0" smtClean="0">
                <a:solidFill>
                  <a:srgbClr val="425968"/>
                </a:solidFill>
              </a:rPr>
              <a:t>District Office</a:t>
            </a:r>
          </a:p>
          <a:p>
            <a:pPr indent="0" algn="ctr">
              <a:buNone/>
            </a:pPr>
            <a:endParaRPr lang="en-US" sz="6600" cap="small" dirty="0" smtClean="0">
              <a:solidFill>
                <a:srgbClr val="7199B2"/>
              </a:solidFill>
            </a:endParaRPr>
          </a:p>
          <a:p>
            <a:pPr indent="0" algn="ctr">
              <a:buNone/>
            </a:pPr>
            <a:r>
              <a:rPr lang="en-US" sz="4800" cap="small" dirty="0" smtClean="0">
                <a:solidFill>
                  <a:srgbClr val="7199B2"/>
                </a:solidFill>
              </a:rPr>
              <a:t>Please stand up</a:t>
            </a:r>
          </a:p>
          <a:p>
            <a:pPr indent="0" algn="ctr">
              <a:buNone/>
            </a:pPr>
            <a:endParaRPr lang="en-US" sz="6600" cap="small" dirty="0" smtClean="0">
              <a:solidFill>
                <a:srgbClr val="425968"/>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643" y="2333176"/>
            <a:ext cx="2619375" cy="1743075"/>
          </a:xfrm>
          <a:prstGeom prst="rect">
            <a:avLst/>
          </a:prstGeom>
        </p:spPr>
      </p:pic>
    </p:spTree>
    <p:extLst>
      <p:ext uri="{BB962C8B-B14F-4D97-AF65-F5344CB8AC3E}">
        <p14:creationId xmlns:p14="http://schemas.microsoft.com/office/powerpoint/2010/main" val="2312363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normAutofit fontScale="55000" lnSpcReduction="20000"/>
          </a:bodyPr>
          <a:lstStyle/>
          <a:p>
            <a:pPr indent="0" algn="ctr">
              <a:buNone/>
            </a:pPr>
            <a:r>
              <a:rPr lang="en-US" sz="4000" dirty="0">
                <a:solidFill>
                  <a:srgbClr val="7199B2"/>
                </a:solidFill>
              </a:rPr>
              <a:t>If you are </a:t>
            </a:r>
            <a:r>
              <a:rPr lang="en-US" sz="4000" dirty="0" smtClean="0">
                <a:solidFill>
                  <a:srgbClr val="7199B2"/>
                </a:solidFill>
              </a:rPr>
              <a:t>a </a:t>
            </a:r>
            <a:endParaRPr lang="en-US" sz="4000" dirty="0">
              <a:solidFill>
                <a:srgbClr val="7199B2"/>
              </a:solidFill>
            </a:endParaRPr>
          </a:p>
          <a:p>
            <a:pPr indent="0" algn="ctr">
              <a:buNone/>
            </a:pPr>
            <a:endParaRPr lang="en-US" sz="6600" cap="small" dirty="0" smtClean="0">
              <a:solidFill>
                <a:srgbClr val="425968"/>
              </a:solidFill>
            </a:endParaRPr>
          </a:p>
          <a:p>
            <a:pPr indent="0">
              <a:buNone/>
            </a:pPr>
            <a:endParaRPr lang="en-US" sz="7200" cap="small" dirty="0" smtClean="0">
              <a:solidFill>
                <a:srgbClr val="425968"/>
              </a:solidFill>
            </a:endParaRPr>
          </a:p>
          <a:p>
            <a:pPr indent="0">
              <a:buNone/>
            </a:pPr>
            <a:endParaRPr lang="en-US" sz="7200" cap="small" dirty="0" smtClean="0">
              <a:solidFill>
                <a:srgbClr val="425968"/>
              </a:solidFill>
            </a:endParaRPr>
          </a:p>
          <a:p>
            <a:pPr indent="0" algn="ctr">
              <a:buNone/>
            </a:pPr>
            <a:r>
              <a:rPr lang="en-US" sz="7200" cap="small" dirty="0" smtClean="0">
                <a:solidFill>
                  <a:srgbClr val="425968"/>
                </a:solidFill>
              </a:rPr>
              <a:t>Board Member, Consultant, </a:t>
            </a:r>
          </a:p>
          <a:p>
            <a:pPr indent="0" algn="ctr">
              <a:buNone/>
            </a:pPr>
            <a:r>
              <a:rPr lang="en-US" sz="7200" cap="small" dirty="0">
                <a:solidFill>
                  <a:srgbClr val="425968"/>
                </a:solidFill>
              </a:rPr>
              <a:t>f</a:t>
            </a:r>
            <a:r>
              <a:rPr lang="en-US" sz="7200" cap="small" dirty="0" smtClean="0">
                <a:solidFill>
                  <a:srgbClr val="425968"/>
                </a:solidFill>
              </a:rPr>
              <a:t>rom the Private Sector</a:t>
            </a:r>
            <a:endParaRPr lang="en-US" sz="7200" cap="small" dirty="0">
              <a:solidFill>
                <a:srgbClr val="425968"/>
              </a:solidFill>
            </a:endParaRPr>
          </a:p>
          <a:p>
            <a:pPr indent="0" algn="ctr">
              <a:buNone/>
            </a:pPr>
            <a:endParaRPr lang="en-US" sz="6600" cap="small" dirty="0" smtClean="0">
              <a:solidFill>
                <a:srgbClr val="7199B2"/>
              </a:solidFill>
            </a:endParaRPr>
          </a:p>
          <a:p>
            <a:pPr indent="0" algn="ctr">
              <a:buNone/>
            </a:pPr>
            <a:r>
              <a:rPr lang="en-US" sz="4800" cap="small" dirty="0" smtClean="0">
                <a:solidFill>
                  <a:srgbClr val="7199B2"/>
                </a:solidFill>
              </a:rPr>
              <a:t>Please stand up</a:t>
            </a:r>
          </a:p>
          <a:p>
            <a:pPr indent="0" algn="ctr">
              <a:buNone/>
            </a:pPr>
            <a:endParaRPr lang="en-US" sz="6600" cap="small" dirty="0" smtClean="0">
              <a:solidFill>
                <a:srgbClr val="425968"/>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5094" y="2011690"/>
            <a:ext cx="2638425" cy="1733550"/>
          </a:xfrm>
          <a:prstGeom prst="rect">
            <a:avLst/>
          </a:prstGeom>
        </p:spPr>
      </p:pic>
    </p:spTree>
    <p:extLst>
      <p:ext uri="{BB962C8B-B14F-4D97-AF65-F5344CB8AC3E}">
        <p14:creationId xmlns:p14="http://schemas.microsoft.com/office/powerpoint/2010/main" val="1393400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7315200" cy="685800"/>
          </a:xfrm>
        </p:spPr>
        <p:txBody>
          <a:bodyPr/>
          <a:lstStyle/>
          <a:p>
            <a:r>
              <a:rPr lang="en-US" dirty="0" smtClean="0"/>
              <a:t>Who are you?</a:t>
            </a:r>
            <a:endParaRPr lang="en-US" dirty="0"/>
          </a:p>
        </p:txBody>
      </p:sp>
      <p:sp>
        <p:nvSpPr>
          <p:cNvPr id="3" name="Content Placeholder 2"/>
          <p:cNvSpPr>
            <a:spLocks noGrp="1"/>
          </p:cNvSpPr>
          <p:nvPr>
            <p:ph type="subTitle" idx="1"/>
          </p:nvPr>
        </p:nvSpPr>
        <p:spPr>
          <a:xfrm>
            <a:off x="1066800" y="2286000"/>
            <a:ext cx="7315200" cy="1676399"/>
          </a:xfrm>
        </p:spPr>
        <p:txBody>
          <a:bodyPr/>
          <a:lstStyle/>
          <a:p>
            <a:pPr algn="ctr"/>
            <a:r>
              <a:rPr lang="en-US" sz="4400" dirty="0" smtClean="0">
                <a:solidFill>
                  <a:srgbClr val="425968"/>
                </a:solidFill>
              </a:rPr>
              <a:t>Charter School</a:t>
            </a:r>
          </a:p>
          <a:p>
            <a:endParaRPr lang="en-US" dirty="0" smtClean="0">
              <a:solidFill>
                <a:srgbClr val="425968"/>
              </a:solidFill>
            </a:endParaRPr>
          </a:p>
        </p:txBody>
      </p:sp>
      <p:sp>
        <p:nvSpPr>
          <p:cNvPr id="4" name="TextBox 3"/>
          <p:cNvSpPr txBox="1"/>
          <p:nvPr/>
        </p:nvSpPr>
        <p:spPr>
          <a:xfrm>
            <a:off x="1600200" y="1124634"/>
            <a:ext cx="7239000" cy="461665"/>
          </a:xfrm>
          <a:prstGeom prst="rect">
            <a:avLst/>
          </a:prstGeom>
          <a:noFill/>
        </p:spPr>
        <p:txBody>
          <a:bodyPr wrap="square" rtlCol="0">
            <a:spAutoFit/>
          </a:bodyPr>
          <a:lstStyle/>
          <a:p>
            <a:r>
              <a:rPr lang="en-US" sz="2400" b="1" dirty="0" smtClean="0">
                <a:solidFill>
                  <a:srgbClr val="7199B2"/>
                </a:solidFill>
              </a:rPr>
              <a:t>If you are  from one of the following, please stand up</a:t>
            </a:r>
            <a:endParaRPr lang="en-US" sz="2400" b="1" dirty="0">
              <a:solidFill>
                <a:srgbClr val="7199B2"/>
              </a:solidFill>
            </a:endParaRPr>
          </a:p>
        </p:txBody>
      </p:sp>
    </p:spTree>
    <p:extLst>
      <p:ext uri="{BB962C8B-B14F-4D97-AF65-F5344CB8AC3E}">
        <p14:creationId xmlns:p14="http://schemas.microsoft.com/office/powerpoint/2010/main" val="20787445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6345</TotalTime>
  <Words>1771</Words>
  <Application>Microsoft Office PowerPoint</Application>
  <PresentationFormat>On-screen Show (4:3)</PresentationFormat>
  <Paragraphs>780</Paragraphs>
  <Slides>35</Slides>
  <Notes>10</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Theme</vt:lpstr>
      <vt:lpstr>Angles</vt:lpstr>
      <vt:lpstr>Acrobat Document</vt:lpstr>
      <vt:lpstr>PowerPoint Presentation</vt:lpstr>
      <vt:lpstr>PowerPoint Presentation</vt:lpstr>
      <vt:lpstr>Objectives</vt:lpstr>
      <vt:lpstr>Who are you?</vt:lpstr>
      <vt:lpstr>Who are you?</vt:lpstr>
      <vt:lpstr>Who are you?</vt:lpstr>
      <vt:lpstr>Who are you?</vt:lpstr>
      <vt:lpstr>Who are you?</vt:lpstr>
      <vt:lpstr>Who are you?</vt:lpstr>
      <vt:lpstr>Who are you?</vt:lpstr>
      <vt:lpstr>Who are you?</vt:lpstr>
      <vt:lpstr>Who are you?</vt:lpstr>
      <vt:lpstr>Who are you?</vt:lpstr>
      <vt:lpstr>Who am I?</vt:lpstr>
      <vt:lpstr>PowerPoint Presentation</vt:lpstr>
      <vt:lpstr>Strong career and technical education  alone can’t produce career success</vt:lpstr>
      <vt:lpstr>PowerPoint Presentation</vt:lpstr>
      <vt:lpstr>PowerPoint Presentation</vt:lpstr>
      <vt:lpstr>Components of Linked Learning</vt:lpstr>
      <vt:lpstr>Establishing Priorities  in Building the Master Schedule</vt:lpstr>
      <vt:lpstr>The Non-Negotiable</vt:lpstr>
      <vt:lpstr>Establishing Priorities  in Building the Master Schedule</vt:lpstr>
      <vt:lpstr>PowerPoint Presentation</vt:lpstr>
      <vt:lpstr>PowerPoint Presentation</vt:lpstr>
      <vt:lpstr>Steps Towards Building a        Master Schedule</vt:lpstr>
      <vt:lpstr>Establish Program of Study</vt:lpstr>
      <vt:lpstr>Schedule Students Accurately</vt:lpstr>
      <vt:lpstr>Program of Study</vt:lpstr>
      <vt:lpstr>PowerPoint Presentation</vt:lpstr>
      <vt:lpstr>PowerPoint Presentation</vt:lpstr>
      <vt:lpstr>The Process</vt:lpstr>
      <vt:lpstr>PowerPoint Presentation</vt:lpstr>
      <vt:lpstr>Let’s Build a Master Schedule</vt:lpstr>
      <vt:lpstr>PowerPoint Presentation</vt:lpstr>
      <vt:lpstr>PowerPoint Presentation</vt:lpstr>
    </vt:vector>
  </TitlesOfParts>
  <Company>UA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PPT template deck for field use- 1 cover slide with LL logo and campaign elements, include copy field for preso title, date- 1 transition slide with copy field for section title- 1 bullet copy slide - on white/light background, with copy field for slide title, bulleted copy, and slide number- Specify font/point size/color of slide headers and body copy (universal font such as Arial)</dc:title>
  <dc:creator>julie munsayac</dc:creator>
  <cp:lastModifiedBy>Alexandra Sizemore-Smale</cp:lastModifiedBy>
  <cp:revision>160</cp:revision>
  <cp:lastPrinted>2014-02-26T23:26:22Z</cp:lastPrinted>
  <dcterms:created xsi:type="dcterms:W3CDTF">2013-01-10T19:13:26Z</dcterms:created>
  <dcterms:modified xsi:type="dcterms:W3CDTF">2014-03-01T00:56:08Z</dcterms:modified>
</cp:coreProperties>
</file>